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6" r:id="rId3"/>
    <p:sldId id="268" r:id="rId4"/>
    <p:sldId id="267" r:id="rId5"/>
    <p:sldId id="269" r:id="rId6"/>
    <p:sldId id="265" r:id="rId7"/>
    <p:sldId id="260" r:id="rId8"/>
    <p:sldId id="261" r:id="rId9"/>
    <p:sldId id="262" r:id="rId10"/>
    <p:sldId id="258" r:id="rId11"/>
    <p:sldId id="264" r:id="rId12"/>
    <p:sldId id="263" r:id="rId13"/>
    <p:sldId id="259" r:id="rId14"/>
    <p:sldId id="270" r:id="rId15"/>
    <p:sldId id="271" r:id="rId16"/>
    <p:sldId id="272" r:id="rId17"/>
    <p:sldId id="273" r:id="rId18"/>
    <p:sldId id="274" r:id="rId19"/>
    <p:sldId id="276" r:id="rId20"/>
    <p:sldId id="275" r:id="rId21"/>
  </p:sldIdLst>
  <p:sldSz cx="12192000" cy="6858000"/>
  <p:notesSz cx="7099300" cy="10234613"/>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56"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image" Target="../media/image3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cs-CZ"/>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AE8B14E0-7CC7-4C6F-9690-4FF168D29A3F}" type="datetimeFigureOut">
              <a:rPr lang="cs-CZ" smtClean="0"/>
              <a:t>15.05.2019</a:t>
            </a:fld>
            <a:endParaRPr lang="cs-CZ"/>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cs-CZ"/>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cs-CZ"/>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D7919871-E1A1-47A0-8D7E-9819B631BC9E}" type="slidenum">
              <a:rPr lang="cs-CZ" smtClean="0"/>
              <a:t>‹#›</a:t>
            </a:fld>
            <a:endParaRPr lang="cs-CZ"/>
          </a:p>
        </p:txBody>
      </p:sp>
    </p:spTree>
    <p:extLst>
      <p:ext uri="{BB962C8B-B14F-4D97-AF65-F5344CB8AC3E}">
        <p14:creationId xmlns:p14="http://schemas.microsoft.com/office/powerpoint/2010/main" val="1024307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7919871-E1A1-47A0-8D7E-9819B631BC9E}" type="slidenum">
              <a:rPr lang="cs-CZ" smtClean="0"/>
              <a:t>1</a:t>
            </a:fld>
            <a:endParaRPr lang="cs-CZ"/>
          </a:p>
        </p:txBody>
      </p:sp>
    </p:spTree>
    <p:extLst>
      <p:ext uri="{BB962C8B-B14F-4D97-AF65-F5344CB8AC3E}">
        <p14:creationId xmlns:p14="http://schemas.microsoft.com/office/powerpoint/2010/main" val="929388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7919871-E1A1-47A0-8D7E-9819B631BC9E}" type="slidenum">
              <a:rPr lang="cs-CZ" smtClean="0"/>
              <a:t>7</a:t>
            </a:fld>
            <a:endParaRPr lang="cs-CZ"/>
          </a:p>
        </p:txBody>
      </p:sp>
    </p:spTree>
    <p:extLst>
      <p:ext uri="{BB962C8B-B14F-4D97-AF65-F5344CB8AC3E}">
        <p14:creationId xmlns:p14="http://schemas.microsoft.com/office/powerpoint/2010/main" val="3893253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7919871-E1A1-47A0-8D7E-9819B631BC9E}" type="slidenum">
              <a:rPr lang="cs-CZ" smtClean="0"/>
              <a:t>8</a:t>
            </a:fld>
            <a:endParaRPr lang="cs-CZ"/>
          </a:p>
        </p:txBody>
      </p:sp>
    </p:spTree>
    <p:extLst>
      <p:ext uri="{BB962C8B-B14F-4D97-AF65-F5344CB8AC3E}">
        <p14:creationId xmlns:p14="http://schemas.microsoft.com/office/powerpoint/2010/main" val="2401390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7919871-E1A1-47A0-8D7E-9819B631BC9E}" type="slidenum">
              <a:rPr lang="cs-CZ" smtClean="0"/>
              <a:t>9</a:t>
            </a:fld>
            <a:endParaRPr lang="cs-CZ"/>
          </a:p>
        </p:txBody>
      </p:sp>
    </p:spTree>
    <p:extLst>
      <p:ext uri="{BB962C8B-B14F-4D97-AF65-F5344CB8AC3E}">
        <p14:creationId xmlns:p14="http://schemas.microsoft.com/office/powerpoint/2010/main" val="1208487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7919871-E1A1-47A0-8D7E-9819B631BC9E}" type="slidenum">
              <a:rPr lang="cs-CZ" smtClean="0"/>
              <a:t>10</a:t>
            </a:fld>
            <a:endParaRPr lang="cs-CZ"/>
          </a:p>
        </p:txBody>
      </p:sp>
    </p:spTree>
    <p:extLst>
      <p:ext uri="{BB962C8B-B14F-4D97-AF65-F5344CB8AC3E}">
        <p14:creationId xmlns:p14="http://schemas.microsoft.com/office/powerpoint/2010/main" val="4252245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7919871-E1A1-47A0-8D7E-9819B631BC9E}" type="slidenum">
              <a:rPr lang="cs-CZ" smtClean="0"/>
              <a:t>11</a:t>
            </a:fld>
            <a:endParaRPr lang="cs-CZ"/>
          </a:p>
        </p:txBody>
      </p:sp>
    </p:spTree>
    <p:extLst>
      <p:ext uri="{BB962C8B-B14F-4D97-AF65-F5344CB8AC3E}">
        <p14:creationId xmlns:p14="http://schemas.microsoft.com/office/powerpoint/2010/main" val="63429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7919871-E1A1-47A0-8D7E-9819B631BC9E}" type="slidenum">
              <a:rPr lang="cs-CZ" smtClean="0"/>
              <a:t>12</a:t>
            </a:fld>
            <a:endParaRPr lang="cs-CZ"/>
          </a:p>
        </p:txBody>
      </p:sp>
    </p:spTree>
    <p:extLst>
      <p:ext uri="{BB962C8B-B14F-4D97-AF65-F5344CB8AC3E}">
        <p14:creationId xmlns:p14="http://schemas.microsoft.com/office/powerpoint/2010/main" val="3017771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7919871-E1A1-47A0-8D7E-9819B631BC9E}" type="slidenum">
              <a:rPr lang="cs-CZ" smtClean="0"/>
              <a:t>13</a:t>
            </a:fld>
            <a:endParaRPr lang="cs-CZ"/>
          </a:p>
        </p:txBody>
      </p:sp>
    </p:spTree>
    <p:extLst>
      <p:ext uri="{BB962C8B-B14F-4D97-AF65-F5344CB8AC3E}">
        <p14:creationId xmlns:p14="http://schemas.microsoft.com/office/powerpoint/2010/main" val="1608364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D7919871-E1A1-47A0-8D7E-9819B631BC9E}" type="slidenum">
              <a:rPr lang="cs-CZ" smtClean="0"/>
              <a:t>17</a:t>
            </a:fld>
            <a:endParaRPr lang="cs-CZ"/>
          </a:p>
        </p:txBody>
      </p:sp>
    </p:spTree>
    <p:extLst>
      <p:ext uri="{BB962C8B-B14F-4D97-AF65-F5344CB8AC3E}">
        <p14:creationId xmlns:p14="http://schemas.microsoft.com/office/powerpoint/2010/main" val="3327834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F742-B460-44D2-980A-68D344C028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cs-CZ"/>
          </a:p>
        </p:txBody>
      </p:sp>
      <p:sp>
        <p:nvSpPr>
          <p:cNvPr id="3" name="Subtitle 2">
            <a:extLst>
              <a:ext uri="{FF2B5EF4-FFF2-40B4-BE49-F238E27FC236}">
                <a16:creationId xmlns:a16="http://schemas.microsoft.com/office/drawing/2014/main" id="{4FCA569C-876E-4D64-ABC3-C650876C52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cs-CZ"/>
          </a:p>
        </p:txBody>
      </p:sp>
      <p:sp>
        <p:nvSpPr>
          <p:cNvPr id="4" name="Date Placeholder 3">
            <a:extLst>
              <a:ext uri="{FF2B5EF4-FFF2-40B4-BE49-F238E27FC236}">
                <a16:creationId xmlns:a16="http://schemas.microsoft.com/office/drawing/2014/main" id="{0831E3E3-254F-478B-838D-72EBA2D5B171}"/>
              </a:ext>
            </a:extLst>
          </p:cNvPr>
          <p:cNvSpPr>
            <a:spLocks noGrp="1"/>
          </p:cNvSpPr>
          <p:nvPr>
            <p:ph type="dt" sz="half" idx="10"/>
          </p:nvPr>
        </p:nvSpPr>
        <p:spPr/>
        <p:txBody>
          <a:bodyPr/>
          <a:lstStyle/>
          <a:p>
            <a:fld id="{128E2EF2-A93F-4C7F-AB46-0B7C3D8BDA1B}" type="datetimeFigureOut">
              <a:rPr lang="cs-CZ" smtClean="0"/>
              <a:t>15.05.2019</a:t>
            </a:fld>
            <a:endParaRPr lang="cs-CZ"/>
          </a:p>
        </p:txBody>
      </p:sp>
      <p:sp>
        <p:nvSpPr>
          <p:cNvPr id="5" name="Footer Placeholder 4">
            <a:extLst>
              <a:ext uri="{FF2B5EF4-FFF2-40B4-BE49-F238E27FC236}">
                <a16:creationId xmlns:a16="http://schemas.microsoft.com/office/drawing/2014/main" id="{1A588268-7494-436F-9684-86EA9EE6CDAB}"/>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EE9EE777-119F-4D47-9267-F5C0E4425F5B}"/>
              </a:ext>
            </a:extLst>
          </p:cNvPr>
          <p:cNvSpPr>
            <a:spLocks noGrp="1"/>
          </p:cNvSpPr>
          <p:nvPr>
            <p:ph type="sldNum" sz="quarter" idx="12"/>
          </p:nvPr>
        </p:nvSpPr>
        <p:spPr/>
        <p:txBody>
          <a:bodyPr/>
          <a:lstStyle/>
          <a:p>
            <a:fld id="{25A8C2BD-09F9-4483-AD2D-4503E7A14E8A}" type="slidenum">
              <a:rPr lang="cs-CZ" smtClean="0"/>
              <a:t>‹#›</a:t>
            </a:fld>
            <a:endParaRPr lang="cs-CZ"/>
          </a:p>
        </p:txBody>
      </p:sp>
    </p:spTree>
    <p:extLst>
      <p:ext uri="{BB962C8B-B14F-4D97-AF65-F5344CB8AC3E}">
        <p14:creationId xmlns:p14="http://schemas.microsoft.com/office/powerpoint/2010/main" val="565361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FEF3B-1CC2-4343-85EE-100A90CA1B4A}"/>
              </a:ext>
            </a:extLst>
          </p:cNvPr>
          <p:cNvSpPr>
            <a:spLocks noGrp="1"/>
          </p:cNvSpPr>
          <p:nvPr>
            <p:ph type="title"/>
          </p:nvPr>
        </p:nvSpPr>
        <p:spPr/>
        <p:txBody>
          <a:bodyPr/>
          <a:lstStyle/>
          <a:p>
            <a:r>
              <a:rPr lang="en-US"/>
              <a:t>Click to edit Master title style</a:t>
            </a:r>
            <a:endParaRPr lang="cs-CZ"/>
          </a:p>
        </p:txBody>
      </p:sp>
      <p:sp>
        <p:nvSpPr>
          <p:cNvPr id="3" name="Vertical Text Placeholder 2">
            <a:extLst>
              <a:ext uri="{FF2B5EF4-FFF2-40B4-BE49-F238E27FC236}">
                <a16:creationId xmlns:a16="http://schemas.microsoft.com/office/drawing/2014/main" id="{30367A01-F8BE-416D-BD64-A4832E3A05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8580A6BB-8C01-48C0-A80B-331A71C99118}"/>
              </a:ext>
            </a:extLst>
          </p:cNvPr>
          <p:cNvSpPr>
            <a:spLocks noGrp="1"/>
          </p:cNvSpPr>
          <p:nvPr>
            <p:ph type="dt" sz="half" idx="10"/>
          </p:nvPr>
        </p:nvSpPr>
        <p:spPr/>
        <p:txBody>
          <a:bodyPr/>
          <a:lstStyle/>
          <a:p>
            <a:fld id="{128E2EF2-A93F-4C7F-AB46-0B7C3D8BDA1B}" type="datetimeFigureOut">
              <a:rPr lang="cs-CZ" smtClean="0"/>
              <a:t>15.05.2019</a:t>
            </a:fld>
            <a:endParaRPr lang="cs-CZ"/>
          </a:p>
        </p:txBody>
      </p:sp>
      <p:sp>
        <p:nvSpPr>
          <p:cNvPr id="5" name="Footer Placeholder 4">
            <a:extLst>
              <a:ext uri="{FF2B5EF4-FFF2-40B4-BE49-F238E27FC236}">
                <a16:creationId xmlns:a16="http://schemas.microsoft.com/office/drawing/2014/main" id="{18F275D0-C06C-4A5D-A081-3C60EFF55FF1}"/>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DF2C9BD2-0C8D-46E1-98FC-B373A030E995}"/>
              </a:ext>
            </a:extLst>
          </p:cNvPr>
          <p:cNvSpPr>
            <a:spLocks noGrp="1"/>
          </p:cNvSpPr>
          <p:nvPr>
            <p:ph type="sldNum" sz="quarter" idx="12"/>
          </p:nvPr>
        </p:nvSpPr>
        <p:spPr/>
        <p:txBody>
          <a:bodyPr/>
          <a:lstStyle/>
          <a:p>
            <a:fld id="{25A8C2BD-09F9-4483-AD2D-4503E7A14E8A}" type="slidenum">
              <a:rPr lang="cs-CZ" smtClean="0"/>
              <a:t>‹#›</a:t>
            </a:fld>
            <a:endParaRPr lang="cs-CZ"/>
          </a:p>
        </p:txBody>
      </p:sp>
    </p:spTree>
    <p:extLst>
      <p:ext uri="{BB962C8B-B14F-4D97-AF65-F5344CB8AC3E}">
        <p14:creationId xmlns:p14="http://schemas.microsoft.com/office/powerpoint/2010/main" val="3776098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F45B75-B483-4263-A3A1-E7297159D5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cs-CZ"/>
          </a:p>
        </p:txBody>
      </p:sp>
      <p:sp>
        <p:nvSpPr>
          <p:cNvPr id="3" name="Vertical Text Placeholder 2">
            <a:extLst>
              <a:ext uri="{FF2B5EF4-FFF2-40B4-BE49-F238E27FC236}">
                <a16:creationId xmlns:a16="http://schemas.microsoft.com/office/drawing/2014/main" id="{D7A9FE84-D94A-4D37-8605-629F016247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B76353CD-8BDC-4D3B-97DD-B9C328DEB658}"/>
              </a:ext>
            </a:extLst>
          </p:cNvPr>
          <p:cNvSpPr>
            <a:spLocks noGrp="1"/>
          </p:cNvSpPr>
          <p:nvPr>
            <p:ph type="dt" sz="half" idx="10"/>
          </p:nvPr>
        </p:nvSpPr>
        <p:spPr/>
        <p:txBody>
          <a:bodyPr/>
          <a:lstStyle/>
          <a:p>
            <a:fld id="{128E2EF2-A93F-4C7F-AB46-0B7C3D8BDA1B}" type="datetimeFigureOut">
              <a:rPr lang="cs-CZ" smtClean="0"/>
              <a:t>15.05.2019</a:t>
            </a:fld>
            <a:endParaRPr lang="cs-CZ"/>
          </a:p>
        </p:txBody>
      </p:sp>
      <p:sp>
        <p:nvSpPr>
          <p:cNvPr id="5" name="Footer Placeholder 4">
            <a:extLst>
              <a:ext uri="{FF2B5EF4-FFF2-40B4-BE49-F238E27FC236}">
                <a16:creationId xmlns:a16="http://schemas.microsoft.com/office/drawing/2014/main" id="{4D2E5FE6-11BF-4B4C-87AB-C268C4B5830D}"/>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B9AFC648-C8C7-4AC9-9A9F-E67B10BF9196}"/>
              </a:ext>
            </a:extLst>
          </p:cNvPr>
          <p:cNvSpPr>
            <a:spLocks noGrp="1"/>
          </p:cNvSpPr>
          <p:nvPr>
            <p:ph type="sldNum" sz="quarter" idx="12"/>
          </p:nvPr>
        </p:nvSpPr>
        <p:spPr/>
        <p:txBody>
          <a:bodyPr/>
          <a:lstStyle/>
          <a:p>
            <a:fld id="{25A8C2BD-09F9-4483-AD2D-4503E7A14E8A}" type="slidenum">
              <a:rPr lang="cs-CZ" smtClean="0"/>
              <a:t>‹#›</a:t>
            </a:fld>
            <a:endParaRPr lang="cs-CZ"/>
          </a:p>
        </p:txBody>
      </p:sp>
    </p:spTree>
    <p:extLst>
      <p:ext uri="{BB962C8B-B14F-4D97-AF65-F5344CB8AC3E}">
        <p14:creationId xmlns:p14="http://schemas.microsoft.com/office/powerpoint/2010/main" val="2519958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4216F-BF91-47AB-A94D-663F7AAB02D3}"/>
              </a:ext>
            </a:extLst>
          </p:cNvPr>
          <p:cNvSpPr>
            <a:spLocks noGrp="1"/>
          </p:cNvSpPr>
          <p:nvPr>
            <p:ph type="title"/>
          </p:nvPr>
        </p:nvSpPr>
        <p:spPr/>
        <p:txBody>
          <a:bodyPr/>
          <a:lstStyle/>
          <a:p>
            <a:r>
              <a:rPr lang="en-US"/>
              <a:t>Click to edit Master title style</a:t>
            </a:r>
            <a:endParaRPr lang="cs-CZ"/>
          </a:p>
        </p:txBody>
      </p:sp>
      <p:sp>
        <p:nvSpPr>
          <p:cNvPr id="3" name="Content Placeholder 2">
            <a:extLst>
              <a:ext uri="{FF2B5EF4-FFF2-40B4-BE49-F238E27FC236}">
                <a16:creationId xmlns:a16="http://schemas.microsoft.com/office/drawing/2014/main" id="{F049B03B-50BA-4266-9B8D-D518BFE96B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E8DAF81E-AFF5-4864-8B05-EF629A41165E}"/>
              </a:ext>
            </a:extLst>
          </p:cNvPr>
          <p:cNvSpPr>
            <a:spLocks noGrp="1"/>
          </p:cNvSpPr>
          <p:nvPr>
            <p:ph type="dt" sz="half" idx="10"/>
          </p:nvPr>
        </p:nvSpPr>
        <p:spPr/>
        <p:txBody>
          <a:bodyPr/>
          <a:lstStyle/>
          <a:p>
            <a:fld id="{128E2EF2-A93F-4C7F-AB46-0B7C3D8BDA1B}" type="datetimeFigureOut">
              <a:rPr lang="cs-CZ" smtClean="0"/>
              <a:t>15.05.2019</a:t>
            </a:fld>
            <a:endParaRPr lang="cs-CZ"/>
          </a:p>
        </p:txBody>
      </p:sp>
      <p:sp>
        <p:nvSpPr>
          <p:cNvPr id="5" name="Footer Placeholder 4">
            <a:extLst>
              <a:ext uri="{FF2B5EF4-FFF2-40B4-BE49-F238E27FC236}">
                <a16:creationId xmlns:a16="http://schemas.microsoft.com/office/drawing/2014/main" id="{32B5C989-BF59-4FFE-87F5-16D5D3C5771D}"/>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38136E14-E627-453C-A064-9CEE74617747}"/>
              </a:ext>
            </a:extLst>
          </p:cNvPr>
          <p:cNvSpPr>
            <a:spLocks noGrp="1"/>
          </p:cNvSpPr>
          <p:nvPr>
            <p:ph type="sldNum" sz="quarter" idx="12"/>
          </p:nvPr>
        </p:nvSpPr>
        <p:spPr/>
        <p:txBody>
          <a:bodyPr/>
          <a:lstStyle/>
          <a:p>
            <a:fld id="{25A8C2BD-09F9-4483-AD2D-4503E7A14E8A}" type="slidenum">
              <a:rPr lang="cs-CZ" smtClean="0"/>
              <a:t>‹#›</a:t>
            </a:fld>
            <a:endParaRPr lang="cs-CZ"/>
          </a:p>
        </p:txBody>
      </p:sp>
    </p:spTree>
    <p:extLst>
      <p:ext uri="{BB962C8B-B14F-4D97-AF65-F5344CB8AC3E}">
        <p14:creationId xmlns:p14="http://schemas.microsoft.com/office/powerpoint/2010/main" val="2678039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E635A-6CD8-497C-8E55-E88AFCC6D5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cs-CZ"/>
          </a:p>
        </p:txBody>
      </p:sp>
      <p:sp>
        <p:nvSpPr>
          <p:cNvPr id="3" name="Text Placeholder 2">
            <a:extLst>
              <a:ext uri="{FF2B5EF4-FFF2-40B4-BE49-F238E27FC236}">
                <a16:creationId xmlns:a16="http://schemas.microsoft.com/office/drawing/2014/main" id="{17935FDD-5C9E-470D-B4FC-EF36766101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3CE49F-CC41-49F4-AE28-D11C96BF9DFC}"/>
              </a:ext>
            </a:extLst>
          </p:cNvPr>
          <p:cNvSpPr>
            <a:spLocks noGrp="1"/>
          </p:cNvSpPr>
          <p:nvPr>
            <p:ph type="dt" sz="half" idx="10"/>
          </p:nvPr>
        </p:nvSpPr>
        <p:spPr/>
        <p:txBody>
          <a:bodyPr/>
          <a:lstStyle/>
          <a:p>
            <a:fld id="{128E2EF2-A93F-4C7F-AB46-0B7C3D8BDA1B}" type="datetimeFigureOut">
              <a:rPr lang="cs-CZ" smtClean="0"/>
              <a:t>15.05.2019</a:t>
            </a:fld>
            <a:endParaRPr lang="cs-CZ"/>
          </a:p>
        </p:txBody>
      </p:sp>
      <p:sp>
        <p:nvSpPr>
          <p:cNvPr id="5" name="Footer Placeholder 4">
            <a:extLst>
              <a:ext uri="{FF2B5EF4-FFF2-40B4-BE49-F238E27FC236}">
                <a16:creationId xmlns:a16="http://schemas.microsoft.com/office/drawing/2014/main" id="{E391DAC6-176C-40BF-BFE0-DBE55F21BB2D}"/>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0D774687-F382-4E58-8D8F-C242BF8C78A4}"/>
              </a:ext>
            </a:extLst>
          </p:cNvPr>
          <p:cNvSpPr>
            <a:spLocks noGrp="1"/>
          </p:cNvSpPr>
          <p:nvPr>
            <p:ph type="sldNum" sz="quarter" idx="12"/>
          </p:nvPr>
        </p:nvSpPr>
        <p:spPr/>
        <p:txBody>
          <a:bodyPr/>
          <a:lstStyle/>
          <a:p>
            <a:fld id="{25A8C2BD-09F9-4483-AD2D-4503E7A14E8A}" type="slidenum">
              <a:rPr lang="cs-CZ" smtClean="0"/>
              <a:t>‹#›</a:t>
            </a:fld>
            <a:endParaRPr lang="cs-CZ"/>
          </a:p>
        </p:txBody>
      </p:sp>
    </p:spTree>
    <p:extLst>
      <p:ext uri="{BB962C8B-B14F-4D97-AF65-F5344CB8AC3E}">
        <p14:creationId xmlns:p14="http://schemas.microsoft.com/office/powerpoint/2010/main" val="3513406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521FD-135E-426E-AE22-2E6785E4E123}"/>
              </a:ext>
            </a:extLst>
          </p:cNvPr>
          <p:cNvSpPr>
            <a:spLocks noGrp="1"/>
          </p:cNvSpPr>
          <p:nvPr>
            <p:ph type="title"/>
          </p:nvPr>
        </p:nvSpPr>
        <p:spPr/>
        <p:txBody>
          <a:bodyPr/>
          <a:lstStyle/>
          <a:p>
            <a:r>
              <a:rPr lang="en-US"/>
              <a:t>Click to edit Master title style</a:t>
            </a:r>
            <a:endParaRPr lang="cs-CZ"/>
          </a:p>
        </p:txBody>
      </p:sp>
      <p:sp>
        <p:nvSpPr>
          <p:cNvPr id="3" name="Content Placeholder 2">
            <a:extLst>
              <a:ext uri="{FF2B5EF4-FFF2-40B4-BE49-F238E27FC236}">
                <a16:creationId xmlns:a16="http://schemas.microsoft.com/office/drawing/2014/main" id="{5143B7EC-E0F3-4E65-9D7D-F81101BA8B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Content Placeholder 3">
            <a:extLst>
              <a:ext uri="{FF2B5EF4-FFF2-40B4-BE49-F238E27FC236}">
                <a16:creationId xmlns:a16="http://schemas.microsoft.com/office/drawing/2014/main" id="{C3A38987-829D-4CC7-A542-35E55D66B0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5" name="Date Placeholder 4">
            <a:extLst>
              <a:ext uri="{FF2B5EF4-FFF2-40B4-BE49-F238E27FC236}">
                <a16:creationId xmlns:a16="http://schemas.microsoft.com/office/drawing/2014/main" id="{E2B9DAE3-4DB6-4AE9-8F28-716882DD99C5}"/>
              </a:ext>
            </a:extLst>
          </p:cNvPr>
          <p:cNvSpPr>
            <a:spLocks noGrp="1"/>
          </p:cNvSpPr>
          <p:nvPr>
            <p:ph type="dt" sz="half" idx="10"/>
          </p:nvPr>
        </p:nvSpPr>
        <p:spPr/>
        <p:txBody>
          <a:bodyPr/>
          <a:lstStyle/>
          <a:p>
            <a:fld id="{128E2EF2-A93F-4C7F-AB46-0B7C3D8BDA1B}" type="datetimeFigureOut">
              <a:rPr lang="cs-CZ" smtClean="0"/>
              <a:t>15.05.2019</a:t>
            </a:fld>
            <a:endParaRPr lang="cs-CZ"/>
          </a:p>
        </p:txBody>
      </p:sp>
      <p:sp>
        <p:nvSpPr>
          <p:cNvPr id="6" name="Footer Placeholder 5">
            <a:extLst>
              <a:ext uri="{FF2B5EF4-FFF2-40B4-BE49-F238E27FC236}">
                <a16:creationId xmlns:a16="http://schemas.microsoft.com/office/drawing/2014/main" id="{EC677BE7-8656-4377-ABB8-6BF3A03A20DB}"/>
              </a:ext>
            </a:extLst>
          </p:cNvPr>
          <p:cNvSpPr>
            <a:spLocks noGrp="1"/>
          </p:cNvSpPr>
          <p:nvPr>
            <p:ph type="ftr" sz="quarter" idx="11"/>
          </p:nvPr>
        </p:nvSpPr>
        <p:spPr/>
        <p:txBody>
          <a:bodyPr/>
          <a:lstStyle/>
          <a:p>
            <a:endParaRPr lang="cs-CZ"/>
          </a:p>
        </p:txBody>
      </p:sp>
      <p:sp>
        <p:nvSpPr>
          <p:cNvPr id="7" name="Slide Number Placeholder 6">
            <a:extLst>
              <a:ext uri="{FF2B5EF4-FFF2-40B4-BE49-F238E27FC236}">
                <a16:creationId xmlns:a16="http://schemas.microsoft.com/office/drawing/2014/main" id="{236D0764-A92D-4BA0-8AA2-C7A49E974082}"/>
              </a:ext>
            </a:extLst>
          </p:cNvPr>
          <p:cNvSpPr>
            <a:spLocks noGrp="1"/>
          </p:cNvSpPr>
          <p:nvPr>
            <p:ph type="sldNum" sz="quarter" idx="12"/>
          </p:nvPr>
        </p:nvSpPr>
        <p:spPr/>
        <p:txBody>
          <a:bodyPr/>
          <a:lstStyle/>
          <a:p>
            <a:fld id="{25A8C2BD-09F9-4483-AD2D-4503E7A14E8A}" type="slidenum">
              <a:rPr lang="cs-CZ" smtClean="0"/>
              <a:t>‹#›</a:t>
            </a:fld>
            <a:endParaRPr lang="cs-CZ"/>
          </a:p>
        </p:txBody>
      </p:sp>
    </p:spTree>
    <p:extLst>
      <p:ext uri="{BB962C8B-B14F-4D97-AF65-F5344CB8AC3E}">
        <p14:creationId xmlns:p14="http://schemas.microsoft.com/office/powerpoint/2010/main" val="3705519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1C18C-7969-4122-9DC4-2A6F9CB97D3D}"/>
              </a:ext>
            </a:extLst>
          </p:cNvPr>
          <p:cNvSpPr>
            <a:spLocks noGrp="1"/>
          </p:cNvSpPr>
          <p:nvPr>
            <p:ph type="title"/>
          </p:nvPr>
        </p:nvSpPr>
        <p:spPr>
          <a:xfrm>
            <a:off x="839788" y="365125"/>
            <a:ext cx="10515600" cy="1325563"/>
          </a:xfrm>
        </p:spPr>
        <p:txBody>
          <a:bodyPr/>
          <a:lstStyle/>
          <a:p>
            <a:r>
              <a:rPr lang="en-US"/>
              <a:t>Click to edit Master title style</a:t>
            </a:r>
            <a:endParaRPr lang="cs-CZ"/>
          </a:p>
        </p:txBody>
      </p:sp>
      <p:sp>
        <p:nvSpPr>
          <p:cNvPr id="3" name="Text Placeholder 2">
            <a:extLst>
              <a:ext uri="{FF2B5EF4-FFF2-40B4-BE49-F238E27FC236}">
                <a16:creationId xmlns:a16="http://schemas.microsoft.com/office/drawing/2014/main" id="{43147F00-38D6-4750-900C-381AC8401D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F10120-75EF-4F58-B3E0-7D0EBE42DF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5" name="Text Placeholder 4">
            <a:extLst>
              <a:ext uri="{FF2B5EF4-FFF2-40B4-BE49-F238E27FC236}">
                <a16:creationId xmlns:a16="http://schemas.microsoft.com/office/drawing/2014/main" id="{2AF0734B-12A3-4E6F-8198-2A07612B42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960A2B-A0E7-4707-949C-4246729515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7" name="Date Placeholder 6">
            <a:extLst>
              <a:ext uri="{FF2B5EF4-FFF2-40B4-BE49-F238E27FC236}">
                <a16:creationId xmlns:a16="http://schemas.microsoft.com/office/drawing/2014/main" id="{57869843-AF0E-472B-B21A-D4BAA9C4BEFD}"/>
              </a:ext>
            </a:extLst>
          </p:cNvPr>
          <p:cNvSpPr>
            <a:spLocks noGrp="1"/>
          </p:cNvSpPr>
          <p:nvPr>
            <p:ph type="dt" sz="half" idx="10"/>
          </p:nvPr>
        </p:nvSpPr>
        <p:spPr/>
        <p:txBody>
          <a:bodyPr/>
          <a:lstStyle/>
          <a:p>
            <a:fld id="{128E2EF2-A93F-4C7F-AB46-0B7C3D8BDA1B}" type="datetimeFigureOut">
              <a:rPr lang="cs-CZ" smtClean="0"/>
              <a:t>15.05.2019</a:t>
            </a:fld>
            <a:endParaRPr lang="cs-CZ"/>
          </a:p>
        </p:txBody>
      </p:sp>
      <p:sp>
        <p:nvSpPr>
          <p:cNvPr id="8" name="Footer Placeholder 7">
            <a:extLst>
              <a:ext uri="{FF2B5EF4-FFF2-40B4-BE49-F238E27FC236}">
                <a16:creationId xmlns:a16="http://schemas.microsoft.com/office/drawing/2014/main" id="{2FEC0D3C-8BDA-4F9A-812B-E1E11A8AF488}"/>
              </a:ext>
            </a:extLst>
          </p:cNvPr>
          <p:cNvSpPr>
            <a:spLocks noGrp="1"/>
          </p:cNvSpPr>
          <p:nvPr>
            <p:ph type="ftr" sz="quarter" idx="11"/>
          </p:nvPr>
        </p:nvSpPr>
        <p:spPr/>
        <p:txBody>
          <a:bodyPr/>
          <a:lstStyle/>
          <a:p>
            <a:endParaRPr lang="cs-CZ"/>
          </a:p>
        </p:txBody>
      </p:sp>
      <p:sp>
        <p:nvSpPr>
          <p:cNvPr id="9" name="Slide Number Placeholder 8">
            <a:extLst>
              <a:ext uri="{FF2B5EF4-FFF2-40B4-BE49-F238E27FC236}">
                <a16:creationId xmlns:a16="http://schemas.microsoft.com/office/drawing/2014/main" id="{7DC26A20-2D8C-419E-9A9C-E5393E1A4299}"/>
              </a:ext>
            </a:extLst>
          </p:cNvPr>
          <p:cNvSpPr>
            <a:spLocks noGrp="1"/>
          </p:cNvSpPr>
          <p:nvPr>
            <p:ph type="sldNum" sz="quarter" idx="12"/>
          </p:nvPr>
        </p:nvSpPr>
        <p:spPr/>
        <p:txBody>
          <a:bodyPr/>
          <a:lstStyle/>
          <a:p>
            <a:fld id="{25A8C2BD-09F9-4483-AD2D-4503E7A14E8A}" type="slidenum">
              <a:rPr lang="cs-CZ" smtClean="0"/>
              <a:t>‹#›</a:t>
            </a:fld>
            <a:endParaRPr lang="cs-CZ"/>
          </a:p>
        </p:txBody>
      </p:sp>
    </p:spTree>
    <p:extLst>
      <p:ext uri="{BB962C8B-B14F-4D97-AF65-F5344CB8AC3E}">
        <p14:creationId xmlns:p14="http://schemas.microsoft.com/office/powerpoint/2010/main" val="934586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740D-C8C6-4F4E-9979-020302DE9687}"/>
              </a:ext>
            </a:extLst>
          </p:cNvPr>
          <p:cNvSpPr>
            <a:spLocks noGrp="1"/>
          </p:cNvSpPr>
          <p:nvPr>
            <p:ph type="title"/>
          </p:nvPr>
        </p:nvSpPr>
        <p:spPr/>
        <p:txBody>
          <a:bodyPr/>
          <a:lstStyle/>
          <a:p>
            <a:r>
              <a:rPr lang="en-US"/>
              <a:t>Click to edit Master title style</a:t>
            </a:r>
            <a:endParaRPr lang="cs-CZ"/>
          </a:p>
        </p:txBody>
      </p:sp>
      <p:sp>
        <p:nvSpPr>
          <p:cNvPr id="3" name="Date Placeholder 2">
            <a:extLst>
              <a:ext uri="{FF2B5EF4-FFF2-40B4-BE49-F238E27FC236}">
                <a16:creationId xmlns:a16="http://schemas.microsoft.com/office/drawing/2014/main" id="{213A822C-966E-40B3-9D4D-B75ECB605573}"/>
              </a:ext>
            </a:extLst>
          </p:cNvPr>
          <p:cNvSpPr>
            <a:spLocks noGrp="1"/>
          </p:cNvSpPr>
          <p:nvPr>
            <p:ph type="dt" sz="half" idx="10"/>
          </p:nvPr>
        </p:nvSpPr>
        <p:spPr/>
        <p:txBody>
          <a:bodyPr/>
          <a:lstStyle/>
          <a:p>
            <a:fld id="{128E2EF2-A93F-4C7F-AB46-0B7C3D8BDA1B}" type="datetimeFigureOut">
              <a:rPr lang="cs-CZ" smtClean="0"/>
              <a:t>15.05.2019</a:t>
            </a:fld>
            <a:endParaRPr lang="cs-CZ"/>
          </a:p>
        </p:txBody>
      </p:sp>
      <p:sp>
        <p:nvSpPr>
          <p:cNvPr id="4" name="Footer Placeholder 3">
            <a:extLst>
              <a:ext uri="{FF2B5EF4-FFF2-40B4-BE49-F238E27FC236}">
                <a16:creationId xmlns:a16="http://schemas.microsoft.com/office/drawing/2014/main" id="{FC2600AF-9607-4771-B588-F9EB4C5D7EFE}"/>
              </a:ext>
            </a:extLst>
          </p:cNvPr>
          <p:cNvSpPr>
            <a:spLocks noGrp="1"/>
          </p:cNvSpPr>
          <p:nvPr>
            <p:ph type="ftr" sz="quarter" idx="11"/>
          </p:nvPr>
        </p:nvSpPr>
        <p:spPr/>
        <p:txBody>
          <a:bodyPr/>
          <a:lstStyle/>
          <a:p>
            <a:endParaRPr lang="cs-CZ"/>
          </a:p>
        </p:txBody>
      </p:sp>
      <p:sp>
        <p:nvSpPr>
          <p:cNvPr id="5" name="Slide Number Placeholder 4">
            <a:extLst>
              <a:ext uri="{FF2B5EF4-FFF2-40B4-BE49-F238E27FC236}">
                <a16:creationId xmlns:a16="http://schemas.microsoft.com/office/drawing/2014/main" id="{C9BC8241-BF2B-4CCA-9FDC-7F218A89EED4}"/>
              </a:ext>
            </a:extLst>
          </p:cNvPr>
          <p:cNvSpPr>
            <a:spLocks noGrp="1"/>
          </p:cNvSpPr>
          <p:nvPr>
            <p:ph type="sldNum" sz="quarter" idx="12"/>
          </p:nvPr>
        </p:nvSpPr>
        <p:spPr/>
        <p:txBody>
          <a:bodyPr/>
          <a:lstStyle/>
          <a:p>
            <a:fld id="{25A8C2BD-09F9-4483-AD2D-4503E7A14E8A}" type="slidenum">
              <a:rPr lang="cs-CZ" smtClean="0"/>
              <a:t>‹#›</a:t>
            </a:fld>
            <a:endParaRPr lang="cs-CZ"/>
          </a:p>
        </p:txBody>
      </p:sp>
    </p:spTree>
    <p:extLst>
      <p:ext uri="{BB962C8B-B14F-4D97-AF65-F5344CB8AC3E}">
        <p14:creationId xmlns:p14="http://schemas.microsoft.com/office/powerpoint/2010/main" val="2602096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C9709E-1E51-4181-B8F0-D6990F9C5322}"/>
              </a:ext>
            </a:extLst>
          </p:cNvPr>
          <p:cNvSpPr>
            <a:spLocks noGrp="1"/>
          </p:cNvSpPr>
          <p:nvPr>
            <p:ph type="dt" sz="half" idx="10"/>
          </p:nvPr>
        </p:nvSpPr>
        <p:spPr/>
        <p:txBody>
          <a:bodyPr/>
          <a:lstStyle/>
          <a:p>
            <a:fld id="{128E2EF2-A93F-4C7F-AB46-0B7C3D8BDA1B}" type="datetimeFigureOut">
              <a:rPr lang="cs-CZ" smtClean="0"/>
              <a:t>15.05.2019</a:t>
            </a:fld>
            <a:endParaRPr lang="cs-CZ"/>
          </a:p>
        </p:txBody>
      </p:sp>
      <p:sp>
        <p:nvSpPr>
          <p:cNvPr id="3" name="Footer Placeholder 2">
            <a:extLst>
              <a:ext uri="{FF2B5EF4-FFF2-40B4-BE49-F238E27FC236}">
                <a16:creationId xmlns:a16="http://schemas.microsoft.com/office/drawing/2014/main" id="{D40E6DAF-801E-4F60-9205-BC056A0B9CC2}"/>
              </a:ext>
            </a:extLst>
          </p:cNvPr>
          <p:cNvSpPr>
            <a:spLocks noGrp="1"/>
          </p:cNvSpPr>
          <p:nvPr>
            <p:ph type="ftr" sz="quarter" idx="11"/>
          </p:nvPr>
        </p:nvSpPr>
        <p:spPr/>
        <p:txBody>
          <a:bodyPr/>
          <a:lstStyle/>
          <a:p>
            <a:endParaRPr lang="cs-CZ"/>
          </a:p>
        </p:txBody>
      </p:sp>
      <p:sp>
        <p:nvSpPr>
          <p:cNvPr id="4" name="Slide Number Placeholder 3">
            <a:extLst>
              <a:ext uri="{FF2B5EF4-FFF2-40B4-BE49-F238E27FC236}">
                <a16:creationId xmlns:a16="http://schemas.microsoft.com/office/drawing/2014/main" id="{D4D019CE-7614-4322-AEA3-CEC3918ABBAA}"/>
              </a:ext>
            </a:extLst>
          </p:cNvPr>
          <p:cNvSpPr>
            <a:spLocks noGrp="1"/>
          </p:cNvSpPr>
          <p:nvPr>
            <p:ph type="sldNum" sz="quarter" idx="12"/>
          </p:nvPr>
        </p:nvSpPr>
        <p:spPr/>
        <p:txBody>
          <a:bodyPr/>
          <a:lstStyle/>
          <a:p>
            <a:fld id="{25A8C2BD-09F9-4483-AD2D-4503E7A14E8A}" type="slidenum">
              <a:rPr lang="cs-CZ" smtClean="0"/>
              <a:t>‹#›</a:t>
            </a:fld>
            <a:endParaRPr lang="cs-CZ"/>
          </a:p>
        </p:txBody>
      </p:sp>
    </p:spTree>
    <p:extLst>
      <p:ext uri="{BB962C8B-B14F-4D97-AF65-F5344CB8AC3E}">
        <p14:creationId xmlns:p14="http://schemas.microsoft.com/office/powerpoint/2010/main" val="2899876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27C58-AF46-4104-AF1E-39379077C0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s-CZ"/>
          </a:p>
        </p:txBody>
      </p:sp>
      <p:sp>
        <p:nvSpPr>
          <p:cNvPr id="3" name="Content Placeholder 2">
            <a:extLst>
              <a:ext uri="{FF2B5EF4-FFF2-40B4-BE49-F238E27FC236}">
                <a16:creationId xmlns:a16="http://schemas.microsoft.com/office/drawing/2014/main" id="{6A9C159D-827F-4D59-9989-F691EAF462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Text Placeholder 3">
            <a:extLst>
              <a:ext uri="{FF2B5EF4-FFF2-40B4-BE49-F238E27FC236}">
                <a16:creationId xmlns:a16="http://schemas.microsoft.com/office/drawing/2014/main" id="{F74BFCCB-C542-43D9-BFE4-210A0DBDB9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1A1387-83FB-4A6C-9977-800272D5602E}"/>
              </a:ext>
            </a:extLst>
          </p:cNvPr>
          <p:cNvSpPr>
            <a:spLocks noGrp="1"/>
          </p:cNvSpPr>
          <p:nvPr>
            <p:ph type="dt" sz="half" idx="10"/>
          </p:nvPr>
        </p:nvSpPr>
        <p:spPr/>
        <p:txBody>
          <a:bodyPr/>
          <a:lstStyle/>
          <a:p>
            <a:fld id="{128E2EF2-A93F-4C7F-AB46-0B7C3D8BDA1B}" type="datetimeFigureOut">
              <a:rPr lang="cs-CZ" smtClean="0"/>
              <a:t>15.05.2019</a:t>
            </a:fld>
            <a:endParaRPr lang="cs-CZ"/>
          </a:p>
        </p:txBody>
      </p:sp>
      <p:sp>
        <p:nvSpPr>
          <p:cNvPr id="6" name="Footer Placeholder 5">
            <a:extLst>
              <a:ext uri="{FF2B5EF4-FFF2-40B4-BE49-F238E27FC236}">
                <a16:creationId xmlns:a16="http://schemas.microsoft.com/office/drawing/2014/main" id="{89014E47-946D-431C-9DB6-CE724CE9D34A}"/>
              </a:ext>
            </a:extLst>
          </p:cNvPr>
          <p:cNvSpPr>
            <a:spLocks noGrp="1"/>
          </p:cNvSpPr>
          <p:nvPr>
            <p:ph type="ftr" sz="quarter" idx="11"/>
          </p:nvPr>
        </p:nvSpPr>
        <p:spPr/>
        <p:txBody>
          <a:bodyPr/>
          <a:lstStyle/>
          <a:p>
            <a:endParaRPr lang="cs-CZ"/>
          </a:p>
        </p:txBody>
      </p:sp>
      <p:sp>
        <p:nvSpPr>
          <p:cNvPr id="7" name="Slide Number Placeholder 6">
            <a:extLst>
              <a:ext uri="{FF2B5EF4-FFF2-40B4-BE49-F238E27FC236}">
                <a16:creationId xmlns:a16="http://schemas.microsoft.com/office/drawing/2014/main" id="{51FDE479-82C2-439D-ADA2-DDAA088FFBBF}"/>
              </a:ext>
            </a:extLst>
          </p:cNvPr>
          <p:cNvSpPr>
            <a:spLocks noGrp="1"/>
          </p:cNvSpPr>
          <p:nvPr>
            <p:ph type="sldNum" sz="quarter" idx="12"/>
          </p:nvPr>
        </p:nvSpPr>
        <p:spPr/>
        <p:txBody>
          <a:bodyPr/>
          <a:lstStyle/>
          <a:p>
            <a:fld id="{25A8C2BD-09F9-4483-AD2D-4503E7A14E8A}" type="slidenum">
              <a:rPr lang="cs-CZ" smtClean="0"/>
              <a:t>‹#›</a:t>
            </a:fld>
            <a:endParaRPr lang="cs-CZ"/>
          </a:p>
        </p:txBody>
      </p:sp>
    </p:spTree>
    <p:extLst>
      <p:ext uri="{BB962C8B-B14F-4D97-AF65-F5344CB8AC3E}">
        <p14:creationId xmlns:p14="http://schemas.microsoft.com/office/powerpoint/2010/main" val="1309200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712E3-D388-43D2-A83D-BE10587FD3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s-CZ"/>
          </a:p>
        </p:txBody>
      </p:sp>
      <p:sp>
        <p:nvSpPr>
          <p:cNvPr id="3" name="Picture Placeholder 2">
            <a:extLst>
              <a:ext uri="{FF2B5EF4-FFF2-40B4-BE49-F238E27FC236}">
                <a16:creationId xmlns:a16="http://schemas.microsoft.com/office/drawing/2014/main" id="{0F2C873D-04BA-4D3D-90E5-DCE6241CF6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Text Placeholder 3">
            <a:extLst>
              <a:ext uri="{FF2B5EF4-FFF2-40B4-BE49-F238E27FC236}">
                <a16:creationId xmlns:a16="http://schemas.microsoft.com/office/drawing/2014/main" id="{1CE3DAAE-0E86-4145-AEC9-911F9EA5D3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890CFA-8D6E-495A-ADBA-1D09579CBC4F}"/>
              </a:ext>
            </a:extLst>
          </p:cNvPr>
          <p:cNvSpPr>
            <a:spLocks noGrp="1"/>
          </p:cNvSpPr>
          <p:nvPr>
            <p:ph type="dt" sz="half" idx="10"/>
          </p:nvPr>
        </p:nvSpPr>
        <p:spPr/>
        <p:txBody>
          <a:bodyPr/>
          <a:lstStyle/>
          <a:p>
            <a:fld id="{128E2EF2-A93F-4C7F-AB46-0B7C3D8BDA1B}" type="datetimeFigureOut">
              <a:rPr lang="cs-CZ" smtClean="0"/>
              <a:t>15.05.2019</a:t>
            </a:fld>
            <a:endParaRPr lang="cs-CZ"/>
          </a:p>
        </p:txBody>
      </p:sp>
      <p:sp>
        <p:nvSpPr>
          <p:cNvPr id="6" name="Footer Placeholder 5">
            <a:extLst>
              <a:ext uri="{FF2B5EF4-FFF2-40B4-BE49-F238E27FC236}">
                <a16:creationId xmlns:a16="http://schemas.microsoft.com/office/drawing/2014/main" id="{914C995E-A808-48DE-BFFC-1B44FE90EE22}"/>
              </a:ext>
            </a:extLst>
          </p:cNvPr>
          <p:cNvSpPr>
            <a:spLocks noGrp="1"/>
          </p:cNvSpPr>
          <p:nvPr>
            <p:ph type="ftr" sz="quarter" idx="11"/>
          </p:nvPr>
        </p:nvSpPr>
        <p:spPr/>
        <p:txBody>
          <a:bodyPr/>
          <a:lstStyle/>
          <a:p>
            <a:endParaRPr lang="cs-CZ"/>
          </a:p>
        </p:txBody>
      </p:sp>
      <p:sp>
        <p:nvSpPr>
          <p:cNvPr id="7" name="Slide Number Placeholder 6">
            <a:extLst>
              <a:ext uri="{FF2B5EF4-FFF2-40B4-BE49-F238E27FC236}">
                <a16:creationId xmlns:a16="http://schemas.microsoft.com/office/drawing/2014/main" id="{4ED2E180-0634-4EDD-9702-A379142ECFD7}"/>
              </a:ext>
            </a:extLst>
          </p:cNvPr>
          <p:cNvSpPr>
            <a:spLocks noGrp="1"/>
          </p:cNvSpPr>
          <p:nvPr>
            <p:ph type="sldNum" sz="quarter" idx="12"/>
          </p:nvPr>
        </p:nvSpPr>
        <p:spPr/>
        <p:txBody>
          <a:bodyPr/>
          <a:lstStyle/>
          <a:p>
            <a:fld id="{25A8C2BD-09F9-4483-AD2D-4503E7A14E8A}" type="slidenum">
              <a:rPr lang="cs-CZ" smtClean="0"/>
              <a:t>‹#›</a:t>
            </a:fld>
            <a:endParaRPr lang="cs-CZ"/>
          </a:p>
        </p:txBody>
      </p:sp>
    </p:spTree>
    <p:extLst>
      <p:ext uri="{BB962C8B-B14F-4D97-AF65-F5344CB8AC3E}">
        <p14:creationId xmlns:p14="http://schemas.microsoft.com/office/powerpoint/2010/main" val="982894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3E7F65-F5EE-4255-984F-3C1170CD2B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32F88ACC-71F2-4808-973B-596C68E806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06BAC743-3A78-46B0-9DED-3F70692F67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8E2EF2-A93F-4C7F-AB46-0B7C3D8BDA1B}" type="datetimeFigureOut">
              <a:rPr lang="cs-CZ" smtClean="0"/>
              <a:t>15.05.2019</a:t>
            </a:fld>
            <a:endParaRPr lang="cs-CZ"/>
          </a:p>
        </p:txBody>
      </p:sp>
      <p:sp>
        <p:nvSpPr>
          <p:cNvPr id="5" name="Footer Placeholder 4">
            <a:extLst>
              <a:ext uri="{FF2B5EF4-FFF2-40B4-BE49-F238E27FC236}">
                <a16:creationId xmlns:a16="http://schemas.microsoft.com/office/drawing/2014/main" id="{D657D56A-FE60-41D2-8422-2DC13D82BF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Slide Number Placeholder 5">
            <a:extLst>
              <a:ext uri="{FF2B5EF4-FFF2-40B4-BE49-F238E27FC236}">
                <a16:creationId xmlns:a16="http://schemas.microsoft.com/office/drawing/2014/main" id="{EEE927AA-AAAA-4488-AD45-971A576ACB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A8C2BD-09F9-4483-AD2D-4503E7A14E8A}" type="slidenum">
              <a:rPr lang="cs-CZ" smtClean="0"/>
              <a:t>‹#›</a:t>
            </a:fld>
            <a:endParaRPr lang="cs-CZ"/>
          </a:p>
        </p:txBody>
      </p:sp>
    </p:spTree>
    <p:extLst>
      <p:ext uri="{BB962C8B-B14F-4D97-AF65-F5344CB8AC3E}">
        <p14:creationId xmlns:p14="http://schemas.microsoft.com/office/powerpoint/2010/main" val="1763092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hyperlink" Target="https://lmfit.github.io/lmfit-py/fitting.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lmfit.github.io/lmfit-py/confidence.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oleObject" Target="../embeddings/oleObject2.bin"/><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33.emf"/><Relationship Id="rId2" Type="http://schemas.openxmlformats.org/officeDocument/2006/relationships/slideLayout" Target="../slideLayouts/slideLayout2.xml"/><Relationship Id="rId16" Type="http://schemas.openxmlformats.org/officeDocument/2006/relationships/image" Target="../media/image35.emf"/><Relationship Id="rId1" Type="http://schemas.openxmlformats.org/officeDocument/2006/relationships/vmlDrawing" Target="../drawings/vmlDrawing1.vml"/><Relationship Id="rId6" Type="http://schemas.openxmlformats.org/officeDocument/2006/relationships/image" Target="../media/image39.svg"/><Relationship Id="rId11" Type="http://schemas.openxmlformats.org/officeDocument/2006/relationships/oleObject" Target="../embeddings/oleObject1.bin"/><Relationship Id="rId5" Type="http://schemas.openxmlformats.org/officeDocument/2006/relationships/image" Target="../media/image38.png"/><Relationship Id="rId15" Type="http://schemas.openxmlformats.org/officeDocument/2006/relationships/oleObject" Target="../embeddings/oleObject3.bin"/><Relationship Id="rId10" Type="http://schemas.openxmlformats.org/officeDocument/2006/relationships/image" Target="../media/image43.pn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34.emf"/></Relationships>
</file>

<file path=ppt/slides/_rels/slide1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emf"/><Relationship Id="rId7" Type="http://schemas.openxmlformats.org/officeDocument/2006/relationships/image" Target="../media/image48.png"/><Relationship Id="rId2" Type="http://schemas.openxmlformats.org/officeDocument/2006/relationships/image" Target="../media/image43.emf"/><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emf"/><Relationship Id="rId4" Type="http://schemas.openxmlformats.org/officeDocument/2006/relationships/image" Target="../media/image45.emf"/><Relationship Id="rId9" Type="http://schemas.openxmlformats.org/officeDocument/2006/relationships/image" Target="../media/image50.emf"/></Relationships>
</file>

<file path=ppt/slides/_rels/slide1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2.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56.png"/><Relationship Id="rId7"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0.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hyperlink" Target="https://docs.scipy.org/doc/numpy/reference/generated/numpy.std.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pyqtgraph.org/documentation/mouse_interaction.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25AE86-6376-4597-B393-64DB13087B72}"/>
              </a:ext>
            </a:extLst>
          </p:cNvPr>
          <p:cNvPicPr>
            <a:picLocks noChangeAspect="1"/>
          </p:cNvPicPr>
          <p:nvPr/>
        </p:nvPicPr>
        <p:blipFill>
          <a:blip r:embed="rId3"/>
          <a:stretch>
            <a:fillRect/>
          </a:stretch>
        </p:blipFill>
        <p:spPr>
          <a:xfrm>
            <a:off x="1662112" y="1477874"/>
            <a:ext cx="8005669" cy="4811956"/>
          </a:xfrm>
          <a:prstGeom prst="rect">
            <a:avLst/>
          </a:prstGeom>
        </p:spPr>
      </p:pic>
      <p:sp>
        <p:nvSpPr>
          <p:cNvPr id="7" name="TextBox 6">
            <a:extLst>
              <a:ext uri="{FF2B5EF4-FFF2-40B4-BE49-F238E27FC236}">
                <a16:creationId xmlns:a16="http://schemas.microsoft.com/office/drawing/2014/main" id="{CB4EEDBB-8E8B-4947-8742-35166D38E559}"/>
              </a:ext>
            </a:extLst>
          </p:cNvPr>
          <p:cNvSpPr txBox="1"/>
          <p:nvPr/>
        </p:nvSpPr>
        <p:spPr>
          <a:xfrm>
            <a:off x="1893570" y="901724"/>
            <a:ext cx="1582806" cy="276999"/>
          </a:xfrm>
          <a:prstGeom prst="rect">
            <a:avLst/>
          </a:prstGeom>
          <a:noFill/>
        </p:spPr>
        <p:txBody>
          <a:bodyPr wrap="none" rtlCol="0">
            <a:spAutoFit/>
          </a:bodyPr>
          <a:lstStyle/>
          <a:p>
            <a:r>
              <a:rPr lang="en-US" sz="1200" dirty="0">
                <a:solidFill>
                  <a:srgbClr val="FF0000"/>
                </a:solidFill>
              </a:rPr>
              <a:t>Group Item (bold text)</a:t>
            </a:r>
            <a:endParaRPr lang="cs-CZ" sz="1200" dirty="0">
              <a:solidFill>
                <a:srgbClr val="FF0000"/>
              </a:solidFill>
            </a:endParaRPr>
          </a:p>
        </p:txBody>
      </p:sp>
      <p:sp>
        <p:nvSpPr>
          <p:cNvPr id="8" name="Rectangle 7">
            <a:extLst>
              <a:ext uri="{FF2B5EF4-FFF2-40B4-BE49-F238E27FC236}">
                <a16:creationId xmlns:a16="http://schemas.microsoft.com/office/drawing/2014/main" id="{6CF6EC51-705F-4257-9DD0-856582FA15E7}"/>
              </a:ext>
            </a:extLst>
          </p:cNvPr>
          <p:cNvSpPr/>
          <p:nvPr/>
        </p:nvSpPr>
        <p:spPr>
          <a:xfrm>
            <a:off x="1662112" y="1926454"/>
            <a:ext cx="3380405" cy="4101484"/>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cxnSp>
        <p:nvCxnSpPr>
          <p:cNvPr id="10" name="Straight Connector 9">
            <a:extLst>
              <a:ext uri="{FF2B5EF4-FFF2-40B4-BE49-F238E27FC236}">
                <a16:creationId xmlns:a16="http://schemas.microsoft.com/office/drawing/2014/main" id="{ED51213B-7449-461C-9D40-057882137B12}"/>
              </a:ext>
            </a:extLst>
          </p:cNvPr>
          <p:cNvCxnSpPr>
            <a:cxnSpLocks/>
          </p:cNvCxnSpPr>
          <p:nvPr/>
        </p:nvCxnSpPr>
        <p:spPr>
          <a:xfrm flipV="1">
            <a:off x="5042517" y="1162633"/>
            <a:ext cx="207663" cy="763822"/>
          </a:xfrm>
          <a:prstGeom prst="line">
            <a:avLst/>
          </a:prstGeom>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0950B685-3D85-4927-8E38-83AED0B4D034}"/>
              </a:ext>
            </a:extLst>
          </p:cNvPr>
          <p:cNvSpPr txBox="1"/>
          <p:nvPr/>
        </p:nvSpPr>
        <p:spPr>
          <a:xfrm>
            <a:off x="4762562" y="881121"/>
            <a:ext cx="957826" cy="276999"/>
          </a:xfrm>
          <a:prstGeom prst="rect">
            <a:avLst/>
          </a:prstGeom>
          <a:noFill/>
        </p:spPr>
        <p:txBody>
          <a:bodyPr wrap="none" rtlCol="0">
            <a:spAutoFit/>
          </a:bodyPr>
          <a:lstStyle/>
          <a:p>
            <a:r>
              <a:rPr lang="en-US" sz="1200" b="1" dirty="0">
                <a:solidFill>
                  <a:schemeClr val="accent6"/>
                </a:solidFill>
              </a:rPr>
              <a:t>Tree Widget</a:t>
            </a:r>
            <a:endParaRPr lang="cs-CZ" sz="1200" b="1" dirty="0">
              <a:solidFill>
                <a:schemeClr val="accent6"/>
              </a:solidFill>
            </a:endParaRPr>
          </a:p>
        </p:txBody>
      </p:sp>
      <p:sp>
        <p:nvSpPr>
          <p:cNvPr id="15" name="Rectangle 14">
            <a:extLst>
              <a:ext uri="{FF2B5EF4-FFF2-40B4-BE49-F238E27FC236}">
                <a16:creationId xmlns:a16="http://schemas.microsoft.com/office/drawing/2014/main" id="{8911B10C-348A-4B82-BE8C-4AE30F33EB3A}"/>
              </a:ext>
            </a:extLst>
          </p:cNvPr>
          <p:cNvSpPr/>
          <p:nvPr/>
        </p:nvSpPr>
        <p:spPr>
          <a:xfrm>
            <a:off x="5090160" y="4716780"/>
            <a:ext cx="4572000" cy="131115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cxnSp>
        <p:nvCxnSpPr>
          <p:cNvPr id="17" name="Straight Connector 16">
            <a:extLst>
              <a:ext uri="{FF2B5EF4-FFF2-40B4-BE49-F238E27FC236}">
                <a16:creationId xmlns:a16="http://schemas.microsoft.com/office/drawing/2014/main" id="{3E80DBA0-CADC-465C-952B-77019F0B5730}"/>
              </a:ext>
            </a:extLst>
          </p:cNvPr>
          <p:cNvCxnSpPr/>
          <p:nvPr/>
        </p:nvCxnSpPr>
        <p:spPr>
          <a:xfrm flipV="1">
            <a:off x="9662160" y="4328160"/>
            <a:ext cx="381000" cy="388620"/>
          </a:xfrm>
          <a:prstGeom prst="line">
            <a:avLst/>
          </a:prstGeom>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F0CF09CF-AB95-4160-B9B1-7964CCA31BFB}"/>
              </a:ext>
            </a:extLst>
          </p:cNvPr>
          <p:cNvSpPr txBox="1"/>
          <p:nvPr/>
        </p:nvSpPr>
        <p:spPr>
          <a:xfrm>
            <a:off x="10043160" y="4065443"/>
            <a:ext cx="692818" cy="276999"/>
          </a:xfrm>
          <a:prstGeom prst="rect">
            <a:avLst/>
          </a:prstGeom>
          <a:noFill/>
        </p:spPr>
        <p:txBody>
          <a:bodyPr wrap="none" rtlCol="0">
            <a:spAutoFit/>
          </a:bodyPr>
          <a:lstStyle/>
          <a:p>
            <a:r>
              <a:rPr lang="en-US" sz="1200" b="1" dirty="0">
                <a:solidFill>
                  <a:schemeClr val="accent4"/>
                </a:solidFill>
              </a:rPr>
              <a:t>Console</a:t>
            </a:r>
          </a:p>
        </p:txBody>
      </p:sp>
      <p:sp>
        <p:nvSpPr>
          <p:cNvPr id="19" name="Rectangle 18">
            <a:extLst>
              <a:ext uri="{FF2B5EF4-FFF2-40B4-BE49-F238E27FC236}">
                <a16:creationId xmlns:a16="http://schemas.microsoft.com/office/drawing/2014/main" id="{041D54C2-02DE-4F48-A8B9-B7010F1140E4}"/>
              </a:ext>
            </a:extLst>
          </p:cNvPr>
          <p:cNvSpPr/>
          <p:nvPr/>
        </p:nvSpPr>
        <p:spPr>
          <a:xfrm>
            <a:off x="5090160" y="1935480"/>
            <a:ext cx="4564380" cy="2773680"/>
          </a:xfrm>
          <a:prstGeom prst="rect">
            <a:avLst/>
          </a:prstGeom>
          <a:solidFill>
            <a:schemeClr val="accent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cxnSp>
        <p:nvCxnSpPr>
          <p:cNvPr id="21" name="Straight Connector 20">
            <a:extLst>
              <a:ext uri="{FF2B5EF4-FFF2-40B4-BE49-F238E27FC236}">
                <a16:creationId xmlns:a16="http://schemas.microsoft.com/office/drawing/2014/main" id="{7E8A58FF-9DF0-46CA-9683-C5D6E8B9157B}"/>
              </a:ext>
            </a:extLst>
          </p:cNvPr>
          <p:cNvCxnSpPr>
            <a:cxnSpLocks/>
            <a:endCxn id="22" idx="1"/>
          </p:cNvCxnSpPr>
          <p:nvPr/>
        </p:nvCxnSpPr>
        <p:spPr>
          <a:xfrm flipV="1">
            <a:off x="9654540" y="1608754"/>
            <a:ext cx="549572" cy="326727"/>
          </a:xfrm>
          <a:prstGeom prst="line">
            <a:avLst/>
          </a:prstGeom>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0B9D4328-386C-425A-B1DF-12940123A1FB}"/>
              </a:ext>
            </a:extLst>
          </p:cNvPr>
          <p:cNvSpPr txBox="1"/>
          <p:nvPr/>
        </p:nvSpPr>
        <p:spPr>
          <a:xfrm>
            <a:off x="10204112" y="1470254"/>
            <a:ext cx="938590" cy="276999"/>
          </a:xfrm>
          <a:prstGeom prst="rect">
            <a:avLst/>
          </a:prstGeom>
          <a:noFill/>
        </p:spPr>
        <p:txBody>
          <a:bodyPr wrap="none" rtlCol="0">
            <a:spAutoFit/>
          </a:bodyPr>
          <a:lstStyle/>
          <a:p>
            <a:r>
              <a:rPr lang="en-US" sz="1200" b="1" dirty="0">
                <a:solidFill>
                  <a:schemeClr val="accent1"/>
                </a:solidFill>
              </a:rPr>
              <a:t>Plot Widget</a:t>
            </a:r>
          </a:p>
        </p:txBody>
      </p:sp>
      <p:cxnSp>
        <p:nvCxnSpPr>
          <p:cNvPr id="24" name="Straight Arrow Connector 23">
            <a:extLst>
              <a:ext uri="{FF2B5EF4-FFF2-40B4-BE49-F238E27FC236}">
                <a16:creationId xmlns:a16="http://schemas.microsoft.com/office/drawing/2014/main" id="{BE1E1E55-DBA8-4E29-B445-BE1B5C4CD51F}"/>
              </a:ext>
            </a:extLst>
          </p:cNvPr>
          <p:cNvCxnSpPr/>
          <p:nvPr/>
        </p:nvCxnSpPr>
        <p:spPr>
          <a:xfrm flipV="1">
            <a:off x="6964680" y="6217920"/>
            <a:ext cx="975360" cy="2057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5F8C6FE8-F5E6-4BA8-AADA-5A5AC3EB8564}"/>
              </a:ext>
            </a:extLst>
          </p:cNvPr>
          <p:cNvCxnSpPr>
            <a:cxnSpLocks/>
          </p:cNvCxnSpPr>
          <p:nvPr/>
        </p:nvCxnSpPr>
        <p:spPr>
          <a:xfrm>
            <a:off x="2547152" y="1195313"/>
            <a:ext cx="1" cy="9384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C10C04C8-FE3A-467E-8811-92D1EE2D6E59}"/>
              </a:ext>
            </a:extLst>
          </p:cNvPr>
          <p:cNvSpPr txBox="1"/>
          <p:nvPr/>
        </p:nvSpPr>
        <p:spPr>
          <a:xfrm>
            <a:off x="4683286" y="6297450"/>
            <a:ext cx="2281394" cy="276999"/>
          </a:xfrm>
          <a:prstGeom prst="rect">
            <a:avLst/>
          </a:prstGeom>
          <a:noFill/>
        </p:spPr>
        <p:txBody>
          <a:bodyPr wrap="none" rtlCol="0">
            <a:spAutoFit/>
          </a:bodyPr>
          <a:lstStyle/>
          <a:p>
            <a:r>
              <a:rPr lang="en-US" sz="1200" dirty="0">
                <a:solidFill>
                  <a:srgbClr val="FF0000"/>
                </a:solidFill>
              </a:rPr>
              <a:t>Cursor coordinates in Plot Widget</a:t>
            </a:r>
            <a:endParaRPr lang="cs-CZ" sz="1200" dirty="0">
              <a:solidFill>
                <a:srgbClr val="FF0000"/>
              </a:solidFill>
            </a:endParaRPr>
          </a:p>
        </p:txBody>
      </p:sp>
      <p:cxnSp>
        <p:nvCxnSpPr>
          <p:cNvPr id="27" name="Straight Arrow Connector 26">
            <a:extLst>
              <a:ext uri="{FF2B5EF4-FFF2-40B4-BE49-F238E27FC236}">
                <a16:creationId xmlns:a16="http://schemas.microsoft.com/office/drawing/2014/main" id="{B23DAD23-784C-42D7-ABAA-30C588847D0F}"/>
              </a:ext>
            </a:extLst>
          </p:cNvPr>
          <p:cNvCxnSpPr/>
          <p:nvPr/>
        </p:nvCxnSpPr>
        <p:spPr>
          <a:xfrm>
            <a:off x="1013460" y="4030980"/>
            <a:ext cx="965120" cy="838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DE1DD832-9EB8-4940-9791-8A41B45F8CAC}"/>
              </a:ext>
            </a:extLst>
          </p:cNvPr>
          <p:cNvCxnSpPr>
            <a:cxnSpLocks/>
          </p:cNvCxnSpPr>
          <p:nvPr/>
        </p:nvCxnSpPr>
        <p:spPr>
          <a:xfrm>
            <a:off x="1013460" y="4030980"/>
            <a:ext cx="807720" cy="12725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16312BFB-D66B-427D-B124-ED2FCF4E101D}"/>
              </a:ext>
            </a:extLst>
          </p:cNvPr>
          <p:cNvSpPr txBox="1"/>
          <p:nvPr/>
        </p:nvSpPr>
        <p:spPr>
          <a:xfrm>
            <a:off x="441059" y="3745352"/>
            <a:ext cx="1144801" cy="276999"/>
          </a:xfrm>
          <a:prstGeom prst="rect">
            <a:avLst/>
          </a:prstGeom>
          <a:noFill/>
        </p:spPr>
        <p:txBody>
          <a:bodyPr wrap="none" rtlCol="0">
            <a:spAutoFit/>
          </a:bodyPr>
          <a:lstStyle/>
          <a:p>
            <a:r>
              <a:rPr lang="en-US" sz="1200" dirty="0">
                <a:solidFill>
                  <a:srgbClr val="FF0000"/>
                </a:solidFill>
              </a:rPr>
              <a:t>Spectrum Item</a:t>
            </a:r>
            <a:endParaRPr lang="cs-CZ" sz="1200" dirty="0">
              <a:solidFill>
                <a:srgbClr val="FF0000"/>
              </a:solidFill>
            </a:endParaRPr>
          </a:p>
        </p:txBody>
      </p:sp>
      <p:sp>
        <p:nvSpPr>
          <p:cNvPr id="32" name="TextBox 31">
            <a:extLst>
              <a:ext uri="{FF2B5EF4-FFF2-40B4-BE49-F238E27FC236}">
                <a16:creationId xmlns:a16="http://schemas.microsoft.com/office/drawing/2014/main" id="{D5DBDA21-2201-4762-8289-AE7752E5D508}"/>
              </a:ext>
            </a:extLst>
          </p:cNvPr>
          <p:cNvSpPr txBox="1"/>
          <p:nvPr/>
        </p:nvSpPr>
        <p:spPr>
          <a:xfrm>
            <a:off x="10004181" y="4481914"/>
            <a:ext cx="1681871" cy="415498"/>
          </a:xfrm>
          <a:prstGeom prst="rect">
            <a:avLst/>
          </a:prstGeom>
          <a:noFill/>
        </p:spPr>
        <p:txBody>
          <a:bodyPr wrap="none" rtlCol="0">
            <a:spAutoFit/>
          </a:bodyPr>
          <a:lstStyle/>
          <a:p>
            <a:pPr marL="171450" indent="-171450">
              <a:buFont typeface="Arial" panose="020B0604020202020204" pitchFamily="34" charset="0"/>
              <a:buChar char="•"/>
            </a:pPr>
            <a:r>
              <a:rPr lang="en-US" sz="1050" dirty="0" err="1"/>
              <a:t>IPython</a:t>
            </a:r>
            <a:r>
              <a:rPr lang="en-US" sz="1050" dirty="0"/>
              <a:t> console running</a:t>
            </a:r>
          </a:p>
          <a:p>
            <a:pPr marL="171450" indent="-171450">
              <a:buFont typeface="Arial" panose="020B0604020202020204" pitchFamily="34" charset="0"/>
              <a:buChar char="•"/>
            </a:pPr>
            <a:r>
              <a:rPr lang="en-US" sz="1050" dirty="0"/>
              <a:t>runs on </a:t>
            </a:r>
            <a:r>
              <a:rPr lang="en-US" sz="1050" dirty="0" err="1"/>
              <a:t>qtconsole</a:t>
            </a:r>
            <a:endParaRPr lang="cs-CZ" sz="1050" dirty="0"/>
          </a:p>
        </p:txBody>
      </p:sp>
      <p:cxnSp>
        <p:nvCxnSpPr>
          <p:cNvPr id="35" name="Straight Arrow Connector 34">
            <a:extLst>
              <a:ext uri="{FF2B5EF4-FFF2-40B4-BE49-F238E27FC236}">
                <a16:creationId xmlns:a16="http://schemas.microsoft.com/office/drawing/2014/main" id="{76791817-748E-4D31-AC2D-3C8CC9E91457}"/>
              </a:ext>
            </a:extLst>
          </p:cNvPr>
          <p:cNvCxnSpPr>
            <a:cxnSpLocks/>
          </p:cNvCxnSpPr>
          <p:nvPr/>
        </p:nvCxnSpPr>
        <p:spPr>
          <a:xfrm flipH="1">
            <a:off x="4012707" y="808868"/>
            <a:ext cx="29063" cy="13227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4062AF4D-C4B4-49AF-B9C1-E6A46D071821}"/>
              </a:ext>
            </a:extLst>
          </p:cNvPr>
          <p:cNvSpPr txBox="1"/>
          <p:nvPr/>
        </p:nvSpPr>
        <p:spPr>
          <a:xfrm>
            <a:off x="3412470" y="468439"/>
            <a:ext cx="2252476" cy="276999"/>
          </a:xfrm>
          <a:prstGeom prst="rect">
            <a:avLst/>
          </a:prstGeom>
          <a:noFill/>
        </p:spPr>
        <p:txBody>
          <a:bodyPr wrap="none" rtlCol="0">
            <a:spAutoFit/>
          </a:bodyPr>
          <a:lstStyle/>
          <a:p>
            <a:r>
              <a:rPr lang="en-US" sz="1200" dirty="0">
                <a:solidFill>
                  <a:srgbClr val="FF0000"/>
                </a:solidFill>
              </a:rPr>
              <a:t>Index | number of items in group</a:t>
            </a:r>
            <a:endParaRPr lang="cs-CZ" sz="1200" dirty="0">
              <a:solidFill>
                <a:srgbClr val="FF0000"/>
              </a:solidFill>
            </a:endParaRPr>
          </a:p>
        </p:txBody>
      </p:sp>
      <p:cxnSp>
        <p:nvCxnSpPr>
          <p:cNvPr id="39" name="Straight Arrow Connector 38">
            <a:extLst>
              <a:ext uri="{FF2B5EF4-FFF2-40B4-BE49-F238E27FC236}">
                <a16:creationId xmlns:a16="http://schemas.microsoft.com/office/drawing/2014/main" id="{9A7DDC12-D061-4F35-ADD5-5E5568F467D9}"/>
              </a:ext>
            </a:extLst>
          </p:cNvPr>
          <p:cNvCxnSpPr/>
          <p:nvPr/>
        </p:nvCxnSpPr>
        <p:spPr>
          <a:xfrm flipH="1">
            <a:off x="4225771" y="808867"/>
            <a:ext cx="2343705" cy="23782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 name="TextBox 39">
            <a:extLst>
              <a:ext uri="{FF2B5EF4-FFF2-40B4-BE49-F238E27FC236}">
                <a16:creationId xmlns:a16="http://schemas.microsoft.com/office/drawing/2014/main" id="{0F989F3F-930F-44AD-BA67-8FEDE7690F05}"/>
              </a:ext>
            </a:extLst>
          </p:cNvPr>
          <p:cNvSpPr txBox="1"/>
          <p:nvPr/>
        </p:nvSpPr>
        <p:spPr>
          <a:xfrm>
            <a:off x="6111240" y="468439"/>
            <a:ext cx="3363037" cy="276999"/>
          </a:xfrm>
          <a:prstGeom prst="rect">
            <a:avLst/>
          </a:prstGeom>
          <a:noFill/>
        </p:spPr>
        <p:txBody>
          <a:bodyPr wrap="none" rtlCol="0">
            <a:spAutoFit/>
          </a:bodyPr>
          <a:lstStyle/>
          <a:p>
            <a:r>
              <a:rPr lang="en-US" sz="1200" dirty="0">
                <a:solidFill>
                  <a:srgbClr val="FF0000"/>
                </a:solidFill>
              </a:rPr>
              <a:t>Index | number of data points; spacing (</a:t>
            </a:r>
            <a:r>
              <a:rPr lang="en-US" sz="1200" dirty="0" err="1">
                <a:solidFill>
                  <a:srgbClr val="FF0000"/>
                </a:solidFill>
              </a:rPr>
              <a:t>x</a:t>
            </a:r>
            <a:r>
              <a:rPr lang="en-US" sz="1200" baseline="-25000" dirty="0" err="1">
                <a:solidFill>
                  <a:srgbClr val="FF0000"/>
                </a:solidFill>
              </a:rPr>
              <a:t>min</a:t>
            </a:r>
            <a:r>
              <a:rPr lang="en-US" sz="1200" dirty="0">
                <a:solidFill>
                  <a:srgbClr val="FF0000"/>
                </a:solidFill>
              </a:rPr>
              <a:t>, </a:t>
            </a:r>
            <a:r>
              <a:rPr lang="en-US" sz="1200" dirty="0" err="1">
                <a:solidFill>
                  <a:srgbClr val="FF0000"/>
                </a:solidFill>
              </a:rPr>
              <a:t>x</a:t>
            </a:r>
            <a:r>
              <a:rPr lang="en-US" sz="1200" baseline="-25000" dirty="0" err="1">
                <a:solidFill>
                  <a:srgbClr val="FF0000"/>
                </a:solidFill>
              </a:rPr>
              <a:t>max</a:t>
            </a:r>
            <a:r>
              <a:rPr lang="en-US" sz="1200" dirty="0">
                <a:solidFill>
                  <a:srgbClr val="FF0000"/>
                </a:solidFill>
              </a:rPr>
              <a:t>)</a:t>
            </a:r>
            <a:endParaRPr lang="cs-CZ" sz="1200" dirty="0">
              <a:solidFill>
                <a:srgbClr val="FF0000"/>
              </a:solidFill>
            </a:endParaRPr>
          </a:p>
        </p:txBody>
      </p:sp>
      <p:sp>
        <p:nvSpPr>
          <p:cNvPr id="41" name="TextBox 40">
            <a:extLst>
              <a:ext uri="{FF2B5EF4-FFF2-40B4-BE49-F238E27FC236}">
                <a16:creationId xmlns:a16="http://schemas.microsoft.com/office/drawing/2014/main" id="{748DE670-D15E-49CD-B3B6-1EF17C5725D4}"/>
              </a:ext>
            </a:extLst>
          </p:cNvPr>
          <p:cNvSpPr txBox="1"/>
          <p:nvPr/>
        </p:nvSpPr>
        <p:spPr>
          <a:xfrm>
            <a:off x="6612028" y="692757"/>
            <a:ext cx="3607078" cy="738664"/>
          </a:xfrm>
          <a:prstGeom prst="rect">
            <a:avLst/>
          </a:prstGeom>
          <a:noFill/>
        </p:spPr>
        <p:txBody>
          <a:bodyPr wrap="none" rtlCol="0">
            <a:spAutoFit/>
          </a:bodyPr>
          <a:lstStyle/>
          <a:p>
            <a:pPr marL="171450" indent="-171450">
              <a:buFont typeface="Arial" panose="020B0604020202020204" pitchFamily="34" charset="0"/>
              <a:buChar char="•"/>
            </a:pPr>
            <a:r>
              <a:rPr lang="en-US" sz="1050" dirty="0"/>
              <a:t>spacing (x difference among points):</a:t>
            </a:r>
          </a:p>
          <a:p>
            <a:pPr marL="628650" lvl="1" indent="-171450">
              <a:buFont typeface="Arial" panose="020B0604020202020204" pitchFamily="34" charset="0"/>
              <a:buChar char="•"/>
            </a:pPr>
            <a:r>
              <a:rPr lang="en-US" sz="1050" dirty="0"/>
              <a:t>r – probably regular spacing among all datapoints</a:t>
            </a:r>
          </a:p>
          <a:p>
            <a:pPr marL="628650" lvl="1" indent="-171450">
              <a:buFont typeface="Arial" panose="020B0604020202020204" pitchFamily="34" charset="0"/>
              <a:buChar char="•"/>
            </a:pPr>
            <a:r>
              <a:rPr lang="en-US" sz="1050" dirty="0" err="1"/>
              <a:t>i</a:t>
            </a:r>
            <a:r>
              <a:rPr lang="en-US" sz="1050" dirty="0"/>
              <a:t> – probably irregular spacing among all datapoints</a:t>
            </a:r>
          </a:p>
          <a:p>
            <a:pPr marL="628650" lvl="1" indent="-171450">
              <a:buFont typeface="Arial" panose="020B0604020202020204" pitchFamily="34" charset="0"/>
              <a:buChar char="•"/>
            </a:pPr>
            <a:r>
              <a:rPr lang="en-US" sz="1050" dirty="0"/>
              <a:t>value calculated as average for all datapoints</a:t>
            </a:r>
          </a:p>
        </p:txBody>
      </p:sp>
      <p:sp>
        <p:nvSpPr>
          <p:cNvPr id="42" name="TextBox 41">
            <a:extLst>
              <a:ext uri="{FF2B5EF4-FFF2-40B4-BE49-F238E27FC236}">
                <a16:creationId xmlns:a16="http://schemas.microsoft.com/office/drawing/2014/main" id="{349CFD73-D96C-41B8-8BDD-DD73E7CE12A8}"/>
              </a:ext>
            </a:extLst>
          </p:cNvPr>
          <p:cNvSpPr txBox="1"/>
          <p:nvPr/>
        </p:nvSpPr>
        <p:spPr>
          <a:xfrm>
            <a:off x="9662160" y="727873"/>
            <a:ext cx="2416398" cy="415498"/>
          </a:xfrm>
          <a:prstGeom prst="rect">
            <a:avLst/>
          </a:prstGeom>
          <a:noFill/>
        </p:spPr>
        <p:txBody>
          <a:bodyPr wrap="square" rtlCol="0">
            <a:spAutoFit/>
          </a:bodyPr>
          <a:lstStyle/>
          <a:p>
            <a:pPr marL="628650" lvl="1" indent="-171450">
              <a:buFont typeface="Arial" panose="020B0604020202020204" pitchFamily="34" charset="0"/>
              <a:buChar char="•"/>
            </a:pPr>
            <a:r>
              <a:rPr lang="en-US" sz="1050" dirty="0"/>
              <a:t>x range (</a:t>
            </a:r>
            <a:r>
              <a:rPr lang="en-US" sz="1050" dirty="0" err="1">
                <a:solidFill>
                  <a:srgbClr val="FF0000"/>
                </a:solidFill>
              </a:rPr>
              <a:t>x</a:t>
            </a:r>
            <a:r>
              <a:rPr lang="en-US" sz="1050" baseline="-25000" dirty="0" err="1">
                <a:solidFill>
                  <a:srgbClr val="FF0000"/>
                </a:solidFill>
              </a:rPr>
              <a:t>min</a:t>
            </a:r>
            <a:r>
              <a:rPr lang="en-US" sz="1050" dirty="0">
                <a:solidFill>
                  <a:srgbClr val="FF0000"/>
                </a:solidFill>
              </a:rPr>
              <a:t>, </a:t>
            </a:r>
            <a:r>
              <a:rPr lang="en-US" sz="1050" dirty="0" err="1">
                <a:solidFill>
                  <a:srgbClr val="FF0000"/>
                </a:solidFill>
              </a:rPr>
              <a:t>x</a:t>
            </a:r>
            <a:r>
              <a:rPr lang="en-US" sz="1050" baseline="-25000" dirty="0" err="1">
                <a:solidFill>
                  <a:srgbClr val="FF0000"/>
                </a:solidFill>
              </a:rPr>
              <a:t>max</a:t>
            </a:r>
            <a:r>
              <a:rPr lang="en-US" sz="1050" dirty="0"/>
              <a:t>) written with 4 significant figures</a:t>
            </a:r>
          </a:p>
        </p:txBody>
      </p:sp>
      <p:sp>
        <p:nvSpPr>
          <p:cNvPr id="45" name="TextBox 44">
            <a:extLst>
              <a:ext uri="{FF2B5EF4-FFF2-40B4-BE49-F238E27FC236}">
                <a16:creationId xmlns:a16="http://schemas.microsoft.com/office/drawing/2014/main" id="{370424C5-0305-42A6-9C1B-FAB0A18E483A}"/>
              </a:ext>
            </a:extLst>
          </p:cNvPr>
          <p:cNvSpPr txBox="1"/>
          <p:nvPr/>
        </p:nvSpPr>
        <p:spPr>
          <a:xfrm>
            <a:off x="1688427" y="6030462"/>
            <a:ext cx="811376" cy="276999"/>
          </a:xfrm>
          <a:prstGeom prst="rect">
            <a:avLst/>
          </a:prstGeom>
          <a:noFill/>
        </p:spPr>
        <p:txBody>
          <a:bodyPr wrap="none" rtlCol="0">
            <a:spAutoFit/>
          </a:bodyPr>
          <a:lstStyle/>
          <a:p>
            <a:r>
              <a:rPr lang="en-US" sz="1200" dirty="0">
                <a:solidFill>
                  <a:srgbClr val="FF0000"/>
                </a:solidFill>
              </a:rPr>
              <a:t>Status bar</a:t>
            </a:r>
            <a:endParaRPr lang="cs-CZ" sz="1200" dirty="0">
              <a:solidFill>
                <a:srgbClr val="FF0000"/>
              </a:solidFill>
            </a:endParaRPr>
          </a:p>
        </p:txBody>
      </p:sp>
      <p:sp>
        <p:nvSpPr>
          <p:cNvPr id="46" name="TextBox 45">
            <a:extLst>
              <a:ext uri="{FF2B5EF4-FFF2-40B4-BE49-F238E27FC236}">
                <a16:creationId xmlns:a16="http://schemas.microsoft.com/office/drawing/2014/main" id="{FAAFD21D-0DAE-44E7-83B8-A9D742234B7E}"/>
              </a:ext>
            </a:extLst>
          </p:cNvPr>
          <p:cNvSpPr txBox="1"/>
          <p:nvPr/>
        </p:nvSpPr>
        <p:spPr>
          <a:xfrm>
            <a:off x="9954034" y="1969035"/>
            <a:ext cx="2185214" cy="253916"/>
          </a:xfrm>
          <a:prstGeom prst="rect">
            <a:avLst/>
          </a:prstGeom>
          <a:noFill/>
        </p:spPr>
        <p:txBody>
          <a:bodyPr wrap="none" rtlCol="0">
            <a:spAutoFit/>
          </a:bodyPr>
          <a:lstStyle/>
          <a:p>
            <a:pPr marL="171450" indent="-171450">
              <a:buFont typeface="Arial" panose="020B0604020202020204" pitchFamily="34" charset="0"/>
              <a:buChar char="•"/>
            </a:pPr>
            <a:r>
              <a:rPr lang="en-US" sz="1050" dirty="0"/>
              <a:t>running on </a:t>
            </a:r>
            <a:r>
              <a:rPr lang="en-US" sz="1050" dirty="0" err="1"/>
              <a:t>PyQtGraph</a:t>
            </a:r>
            <a:r>
              <a:rPr lang="en-US" sz="1050" dirty="0"/>
              <a:t> (modified)</a:t>
            </a:r>
          </a:p>
        </p:txBody>
      </p:sp>
      <p:sp>
        <p:nvSpPr>
          <p:cNvPr id="47" name="TextBox 46">
            <a:extLst>
              <a:ext uri="{FF2B5EF4-FFF2-40B4-BE49-F238E27FC236}">
                <a16:creationId xmlns:a16="http://schemas.microsoft.com/office/drawing/2014/main" id="{424004A8-5D55-4AAA-864D-1334300785B1}"/>
              </a:ext>
            </a:extLst>
          </p:cNvPr>
          <p:cNvSpPr txBox="1"/>
          <p:nvPr/>
        </p:nvSpPr>
        <p:spPr>
          <a:xfrm>
            <a:off x="413487" y="215414"/>
            <a:ext cx="1407693" cy="461665"/>
          </a:xfrm>
          <a:prstGeom prst="rect">
            <a:avLst/>
          </a:prstGeom>
          <a:noFill/>
        </p:spPr>
        <p:txBody>
          <a:bodyPr wrap="none" rtlCol="0">
            <a:spAutoFit/>
          </a:bodyPr>
          <a:lstStyle/>
          <a:p>
            <a:r>
              <a:rPr lang="en-US" sz="2400" b="1" dirty="0"/>
              <a:t>Overview</a:t>
            </a:r>
            <a:endParaRPr lang="cs-CZ" sz="2400" b="1" dirty="0"/>
          </a:p>
        </p:txBody>
      </p:sp>
      <p:sp>
        <p:nvSpPr>
          <p:cNvPr id="48" name="Rectangle 47">
            <a:extLst>
              <a:ext uri="{FF2B5EF4-FFF2-40B4-BE49-F238E27FC236}">
                <a16:creationId xmlns:a16="http://schemas.microsoft.com/office/drawing/2014/main" id="{6D2D00A9-D0F1-4B7A-A787-E69DE01ECCD5}"/>
              </a:ext>
            </a:extLst>
          </p:cNvPr>
          <p:cNvSpPr/>
          <p:nvPr/>
        </p:nvSpPr>
        <p:spPr>
          <a:xfrm>
            <a:off x="10004181" y="2256505"/>
            <a:ext cx="1907702" cy="276999"/>
          </a:xfrm>
          <a:prstGeom prst="rect">
            <a:avLst/>
          </a:prstGeom>
        </p:spPr>
        <p:txBody>
          <a:bodyPr wrap="none">
            <a:spAutoFit/>
          </a:bodyPr>
          <a:lstStyle/>
          <a:p>
            <a:r>
              <a:rPr lang="cs-CZ" sz="1200" dirty="0"/>
              <a:t>http://www.pyqtgraph.org/</a:t>
            </a:r>
          </a:p>
        </p:txBody>
      </p:sp>
      <p:sp>
        <p:nvSpPr>
          <p:cNvPr id="49" name="Rectangle 48">
            <a:extLst>
              <a:ext uri="{FF2B5EF4-FFF2-40B4-BE49-F238E27FC236}">
                <a16:creationId xmlns:a16="http://schemas.microsoft.com/office/drawing/2014/main" id="{35054D7C-8CB8-41BA-A8B2-40227A3520EF}"/>
              </a:ext>
            </a:extLst>
          </p:cNvPr>
          <p:cNvSpPr/>
          <p:nvPr/>
        </p:nvSpPr>
        <p:spPr>
          <a:xfrm>
            <a:off x="9771124" y="4940465"/>
            <a:ext cx="2343705" cy="461665"/>
          </a:xfrm>
          <a:prstGeom prst="rect">
            <a:avLst/>
          </a:prstGeom>
        </p:spPr>
        <p:txBody>
          <a:bodyPr wrap="square">
            <a:spAutoFit/>
          </a:bodyPr>
          <a:lstStyle/>
          <a:p>
            <a:r>
              <a:rPr lang="cs-CZ" sz="1200" dirty="0"/>
              <a:t>https://ipython.org/ipython-doc/3/interactive/qtconsole.html</a:t>
            </a:r>
          </a:p>
        </p:txBody>
      </p:sp>
    </p:spTree>
    <p:extLst>
      <p:ext uri="{BB962C8B-B14F-4D97-AF65-F5344CB8AC3E}">
        <p14:creationId xmlns:p14="http://schemas.microsoft.com/office/powerpoint/2010/main" val="530889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7D4B5A2-6C17-438F-AB9A-AC2D3459CB7A}"/>
              </a:ext>
            </a:extLst>
          </p:cNvPr>
          <p:cNvPicPr>
            <a:picLocks noChangeAspect="1"/>
          </p:cNvPicPr>
          <p:nvPr/>
        </p:nvPicPr>
        <p:blipFill>
          <a:blip r:embed="rId3"/>
          <a:stretch>
            <a:fillRect/>
          </a:stretch>
        </p:blipFill>
        <p:spPr>
          <a:xfrm>
            <a:off x="1968961" y="1064365"/>
            <a:ext cx="8411995" cy="5798957"/>
          </a:xfrm>
          <a:prstGeom prst="rect">
            <a:avLst/>
          </a:prstGeom>
        </p:spPr>
      </p:pic>
      <p:sp>
        <p:nvSpPr>
          <p:cNvPr id="5" name="TextBox 4">
            <a:extLst>
              <a:ext uri="{FF2B5EF4-FFF2-40B4-BE49-F238E27FC236}">
                <a16:creationId xmlns:a16="http://schemas.microsoft.com/office/drawing/2014/main" id="{F565AE4B-1118-44D4-AFE2-13DAEA63D3F9}"/>
              </a:ext>
            </a:extLst>
          </p:cNvPr>
          <p:cNvSpPr txBox="1"/>
          <p:nvPr/>
        </p:nvSpPr>
        <p:spPr>
          <a:xfrm>
            <a:off x="230206" y="97014"/>
            <a:ext cx="2243563" cy="461665"/>
          </a:xfrm>
          <a:prstGeom prst="rect">
            <a:avLst/>
          </a:prstGeom>
          <a:noFill/>
        </p:spPr>
        <p:txBody>
          <a:bodyPr wrap="none" rtlCol="0">
            <a:spAutoFit/>
          </a:bodyPr>
          <a:lstStyle/>
          <a:p>
            <a:r>
              <a:rPr lang="en-US" sz="2400" b="1"/>
              <a:t>Function plotter</a:t>
            </a:r>
            <a:endParaRPr lang="cs-CZ" sz="2400" b="1" dirty="0"/>
          </a:p>
        </p:txBody>
      </p:sp>
      <p:sp>
        <p:nvSpPr>
          <p:cNvPr id="11" name="Rectangle 10">
            <a:extLst>
              <a:ext uri="{FF2B5EF4-FFF2-40B4-BE49-F238E27FC236}">
                <a16:creationId xmlns:a16="http://schemas.microsoft.com/office/drawing/2014/main" id="{6AEEA1FB-876E-4192-921C-3EE149D3FC97}"/>
              </a:ext>
            </a:extLst>
          </p:cNvPr>
          <p:cNvSpPr/>
          <p:nvPr/>
        </p:nvSpPr>
        <p:spPr>
          <a:xfrm>
            <a:off x="2018364" y="2981448"/>
            <a:ext cx="2563795" cy="1007487"/>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sp>
        <p:nvSpPr>
          <p:cNvPr id="12" name="Rectangle 11">
            <a:extLst>
              <a:ext uri="{FF2B5EF4-FFF2-40B4-BE49-F238E27FC236}">
                <a16:creationId xmlns:a16="http://schemas.microsoft.com/office/drawing/2014/main" id="{C052619B-C991-4119-92CC-014300D744FD}"/>
              </a:ext>
            </a:extLst>
          </p:cNvPr>
          <p:cNvSpPr/>
          <p:nvPr/>
        </p:nvSpPr>
        <p:spPr>
          <a:xfrm>
            <a:off x="2018364" y="4691364"/>
            <a:ext cx="2563794" cy="1496925"/>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sp>
        <p:nvSpPr>
          <p:cNvPr id="16" name="TextBox 15">
            <a:extLst>
              <a:ext uri="{FF2B5EF4-FFF2-40B4-BE49-F238E27FC236}">
                <a16:creationId xmlns:a16="http://schemas.microsoft.com/office/drawing/2014/main" id="{F9761F1C-094A-4D03-B260-1075124D3FB5}"/>
              </a:ext>
            </a:extLst>
          </p:cNvPr>
          <p:cNvSpPr txBox="1"/>
          <p:nvPr/>
        </p:nvSpPr>
        <p:spPr>
          <a:xfrm>
            <a:off x="3057858" y="3353225"/>
            <a:ext cx="1310808" cy="276999"/>
          </a:xfrm>
          <a:prstGeom prst="rect">
            <a:avLst/>
          </a:prstGeom>
          <a:noFill/>
        </p:spPr>
        <p:txBody>
          <a:bodyPr wrap="none" rtlCol="0">
            <a:spAutoFit/>
          </a:bodyPr>
          <a:lstStyle/>
          <a:p>
            <a:r>
              <a:rPr lang="en-US" sz="1200" b="1">
                <a:solidFill>
                  <a:schemeClr val="accent4"/>
                </a:solidFill>
              </a:rPr>
              <a:t>Equation </a:t>
            </a:r>
            <a:r>
              <a:rPr lang="en-US" sz="1200" b="1" dirty="0">
                <a:solidFill>
                  <a:schemeClr val="accent4"/>
                </a:solidFill>
              </a:rPr>
              <a:t>window</a:t>
            </a:r>
            <a:endParaRPr lang="cs-CZ" sz="1200" b="1" dirty="0">
              <a:solidFill>
                <a:schemeClr val="accent4"/>
              </a:solidFill>
            </a:endParaRPr>
          </a:p>
        </p:txBody>
      </p:sp>
      <p:cxnSp>
        <p:nvCxnSpPr>
          <p:cNvPr id="22" name="Straight Connector 21">
            <a:extLst>
              <a:ext uri="{FF2B5EF4-FFF2-40B4-BE49-F238E27FC236}">
                <a16:creationId xmlns:a16="http://schemas.microsoft.com/office/drawing/2014/main" id="{F0687064-2F7A-4F68-8A86-28545A85DEFB}"/>
              </a:ext>
            </a:extLst>
          </p:cNvPr>
          <p:cNvCxnSpPr>
            <a:cxnSpLocks/>
          </p:cNvCxnSpPr>
          <p:nvPr/>
        </p:nvCxnSpPr>
        <p:spPr>
          <a:xfrm flipH="1">
            <a:off x="1291551" y="6188288"/>
            <a:ext cx="721149" cy="501194"/>
          </a:xfrm>
          <a:prstGeom prst="line">
            <a:avLst/>
          </a:prstGeom>
        </p:spPr>
        <p:style>
          <a:lnRef idx="3">
            <a:schemeClr val="accent6"/>
          </a:lnRef>
          <a:fillRef idx="0">
            <a:schemeClr val="accent6"/>
          </a:fillRef>
          <a:effectRef idx="2">
            <a:schemeClr val="accent6"/>
          </a:effectRef>
          <a:fontRef idx="minor">
            <a:schemeClr val="tx1"/>
          </a:fontRef>
        </p:style>
      </p:cxnSp>
      <p:sp>
        <p:nvSpPr>
          <p:cNvPr id="23" name="TextBox 22">
            <a:extLst>
              <a:ext uri="{FF2B5EF4-FFF2-40B4-BE49-F238E27FC236}">
                <a16:creationId xmlns:a16="http://schemas.microsoft.com/office/drawing/2014/main" id="{B03BED6C-A8A6-4651-BD40-3297E024B174}"/>
              </a:ext>
            </a:extLst>
          </p:cNvPr>
          <p:cNvSpPr txBox="1"/>
          <p:nvPr/>
        </p:nvSpPr>
        <p:spPr>
          <a:xfrm>
            <a:off x="436882" y="6548647"/>
            <a:ext cx="907684" cy="276999"/>
          </a:xfrm>
          <a:prstGeom prst="rect">
            <a:avLst/>
          </a:prstGeom>
          <a:noFill/>
        </p:spPr>
        <p:txBody>
          <a:bodyPr wrap="none" rtlCol="0">
            <a:spAutoFit/>
          </a:bodyPr>
          <a:lstStyle/>
          <a:p>
            <a:r>
              <a:rPr lang="en-US" sz="1200" b="1" dirty="0">
                <a:solidFill>
                  <a:schemeClr val="accent6"/>
                </a:solidFill>
              </a:rPr>
              <a:t>Parameters</a:t>
            </a:r>
            <a:endParaRPr lang="cs-CZ" sz="1200" b="1" dirty="0">
              <a:solidFill>
                <a:schemeClr val="accent6"/>
              </a:solidFill>
            </a:endParaRPr>
          </a:p>
        </p:txBody>
      </p:sp>
      <p:sp>
        <p:nvSpPr>
          <p:cNvPr id="25" name="TextBox 24">
            <a:extLst>
              <a:ext uri="{FF2B5EF4-FFF2-40B4-BE49-F238E27FC236}">
                <a16:creationId xmlns:a16="http://schemas.microsoft.com/office/drawing/2014/main" id="{E347924A-6DB1-4CDA-A597-572A91776891}"/>
              </a:ext>
            </a:extLst>
          </p:cNvPr>
          <p:cNvSpPr txBox="1"/>
          <p:nvPr/>
        </p:nvSpPr>
        <p:spPr>
          <a:xfrm>
            <a:off x="5433993" y="1980651"/>
            <a:ext cx="2248230" cy="261610"/>
          </a:xfrm>
          <a:prstGeom prst="rect">
            <a:avLst/>
          </a:prstGeom>
          <a:noFill/>
        </p:spPr>
        <p:txBody>
          <a:bodyPr wrap="square" rtlCol="0">
            <a:spAutoFit/>
          </a:bodyPr>
          <a:lstStyle/>
          <a:p>
            <a:r>
              <a:rPr lang="en-US" sz="1100" dirty="0">
                <a:solidFill>
                  <a:srgbClr val="FF0000"/>
                </a:solidFill>
              </a:rPr>
              <a:t>Linear region selector</a:t>
            </a:r>
            <a:endParaRPr lang="cs-CZ" sz="1100" dirty="0">
              <a:solidFill>
                <a:srgbClr val="FF0000"/>
              </a:solidFill>
            </a:endParaRPr>
          </a:p>
        </p:txBody>
      </p:sp>
      <p:sp>
        <p:nvSpPr>
          <p:cNvPr id="27" name="TextBox 26">
            <a:extLst>
              <a:ext uri="{FF2B5EF4-FFF2-40B4-BE49-F238E27FC236}">
                <a16:creationId xmlns:a16="http://schemas.microsoft.com/office/drawing/2014/main" id="{54D6F3E9-E6A9-4409-A7CB-1C97271FFF20}"/>
              </a:ext>
            </a:extLst>
          </p:cNvPr>
          <p:cNvSpPr txBox="1"/>
          <p:nvPr/>
        </p:nvSpPr>
        <p:spPr>
          <a:xfrm>
            <a:off x="49905" y="505045"/>
            <a:ext cx="12014847" cy="553998"/>
          </a:xfrm>
          <a:prstGeom prst="rect">
            <a:avLst/>
          </a:prstGeom>
          <a:noFill/>
        </p:spPr>
        <p:txBody>
          <a:bodyPr wrap="square" rtlCol="0">
            <a:spAutoFit/>
          </a:bodyPr>
          <a:lstStyle/>
          <a:p>
            <a:pPr marL="171450" indent="-171450">
              <a:buFont typeface="Arial" panose="020B0604020202020204" pitchFamily="34" charset="0"/>
              <a:buChar char="•"/>
            </a:pPr>
            <a:r>
              <a:rPr lang="en-US" sz="1000"/>
              <a:t>By going to Utilities in Menu bar a clicking on the Function plotter, the widget on the left side should appear. This widget is designed for fitting, but can be used also for plotting custom or predefined models. Just select a model, adjust the x range by manipulating the linear region selector in graph or in the widget will be saved as items by changing the values and pressing Tab or Enter to update the plot. Then fill the parameter values and click Plot Function. You can change parameters many times and see how it looks. Then click OK and all plotted functions will be saved in the Tree Widget. The example below is plot for each component in ABCD 1</a:t>
            </a:r>
            <a:r>
              <a:rPr lang="en-US" sz="1000" baseline="30000"/>
              <a:t>st</a:t>
            </a:r>
            <a:r>
              <a:rPr lang="en-US" sz="1000"/>
              <a:t> oder model.</a:t>
            </a:r>
            <a:endParaRPr lang="cs-CZ" sz="1000" dirty="0"/>
          </a:p>
        </p:txBody>
      </p:sp>
      <p:sp>
        <p:nvSpPr>
          <p:cNvPr id="32" name="TextBox 31">
            <a:extLst>
              <a:ext uri="{FF2B5EF4-FFF2-40B4-BE49-F238E27FC236}">
                <a16:creationId xmlns:a16="http://schemas.microsoft.com/office/drawing/2014/main" id="{778FAF97-DF2B-476A-8531-4F7E3800A96C}"/>
              </a:ext>
            </a:extLst>
          </p:cNvPr>
          <p:cNvSpPr txBox="1"/>
          <p:nvPr/>
        </p:nvSpPr>
        <p:spPr>
          <a:xfrm>
            <a:off x="106132" y="4946280"/>
            <a:ext cx="1704912" cy="707886"/>
          </a:xfrm>
          <a:prstGeom prst="rect">
            <a:avLst/>
          </a:prstGeom>
          <a:noFill/>
        </p:spPr>
        <p:txBody>
          <a:bodyPr wrap="square" rtlCol="0">
            <a:spAutoFit/>
          </a:bodyPr>
          <a:lstStyle/>
          <a:p>
            <a:pPr marL="171450" indent="-171450">
              <a:buFont typeface="Arial" panose="020B0604020202020204" pitchFamily="34" charset="0"/>
              <a:buChar char="•"/>
            </a:pPr>
            <a:r>
              <a:rPr lang="en-US" sz="1000" b="1"/>
              <a:t>Change parameters A, B, C, D to modifiy mixing of the </a:t>
            </a:r>
            <a:r>
              <a:rPr lang="cs-CZ" sz="1000" b="1"/>
              <a:t>component</a:t>
            </a:r>
            <a:r>
              <a:rPr lang="en-US" sz="1000" b="1"/>
              <a:t>s</a:t>
            </a:r>
            <a:endParaRPr lang="cs-CZ" sz="1000" b="1"/>
          </a:p>
          <a:p>
            <a:endParaRPr lang="cs-CZ" sz="1000" dirty="0"/>
          </a:p>
        </p:txBody>
      </p:sp>
      <p:sp>
        <p:nvSpPr>
          <p:cNvPr id="34" name="TextBox 33">
            <a:extLst>
              <a:ext uri="{FF2B5EF4-FFF2-40B4-BE49-F238E27FC236}">
                <a16:creationId xmlns:a16="http://schemas.microsoft.com/office/drawing/2014/main" id="{6D52AF4A-48EF-40E6-891C-AF045EDD57A5}"/>
              </a:ext>
            </a:extLst>
          </p:cNvPr>
          <p:cNvSpPr txBox="1"/>
          <p:nvPr/>
        </p:nvSpPr>
        <p:spPr>
          <a:xfrm>
            <a:off x="-77341" y="1734429"/>
            <a:ext cx="2071858" cy="1169551"/>
          </a:xfrm>
          <a:prstGeom prst="rect">
            <a:avLst/>
          </a:prstGeom>
          <a:noFill/>
        </p:spPr>
        <p:txBody>
          <a:bodyPr wrap="square" rtlCol="0">
            <a:spAutoFit/>
          </a:bodyPr>
          <a:lstStyle/>
          <a:p>
            <a:pPr marL="171450" indent="-171450">
              <a:buFont typeface="Arial" panose="020B0604020202020204" pitchFamily="34" charset="0"/>
              <a:buChar char="•"/>
            </a:pPr>
            <a:r>
              <a:rPr lang="en-US" sz="1000"/>
              <a:t>The analytical solution for ABCD model is too complicated, therefore, the result is calculated by numerical integration of differential equations (only for component C with function odeint from scipy module)</a:t>
            </a:r>
            <a:endParaRPr lang="cs-CZ" sz="1000" dirty="0"/>
          </a:p>
        </p:txBody>
      </p:sp>
    </p:spTree>
    <p:extLst>
      <p:ext uri="{BB962C8B-B14F-4D97-AF65-F5344CB8AC3E}">
        <p14:creationId xmlns:p14="http://schemas.microsoft.com/office/powerpoint/2010/main" val="2876582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520CE5D-9805-4130-8215-397D61966FB4}"/>
              </a:ext>
            </a:extLst>
          </p:cNvPr>
          <p:cNvSpPr/>
          <p:nvPr/>
        </p:nvSpPr>
        <p:spPr>
          <a:xfrm>
            <a:off x="1286685" y="4232270"/>
            <a:ext cx="1349406" cy="223164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cs-CZ"/>
          </a:p>
        </p:txBody>
      </p:sp>
      <p:sp>
        <p:nvSpPr>
          <p:cNvPr id="5" name="TextBox 4">
            <a:extLst>
              <a:ext uri="{FF2B5EF4-FFF2-40B4-BE49-F238E27FC236}">
                <a16:creationId xmlns:a16="http://schemas.microsoft.com/office/drawing/2014/main" id="{F565AE4B-1118-44D4-AFE2-13DAEA63D3F9}"/>
              </a:ext>
            </a:extLst>
          </p:cNvPr>
          <p:cNvSpPr txBox="1"/>
          <p:nvPr/>
        </p:nvSpPr>
        <p:spPr>
          <a:xfrm>
            <a:off x="230206" y="97014"/>
            <a:ext cx="5112938" cy="461665"/>
          </a:xfrm>
          <a:prstGeom prst="rect">
            <a:avLst/>
          </a:prstGeom>
          <a:noFill/>
        </p:spPr>
        <p:txBody>
          <a:bodyPr wrap="none" rtlCol="0">
            <a:spAutoFit/>
          </a:bodyPr>
          <a:lstStyle/>
          <a:p>
            <a:r>
              <a:rPr lang="en-US" sz="2400" b="1"/>
              <a:t>Function plotter and Export of the plot</a:t>
            </a:r>
            <a:endParaRPr lang="cs-CZ" sz="2400" b="1" dirty="0"/>
          </a:p>
        </p:txBody>
      </p:sp>
      <p:pic>
        <p:nvPicPr>
          <p:cNvPr id="2" name="Picture 1">
            <a:extLst>
              <a:ext uri="{FF2B5EF4-FFF2-40B4-BE49-F238E27FC236}">
                <a16:creationId xmlns:a16="http://schemas.microsoft.com/office/drawing/2014/main" id="{CF695EBC-7619-441E-88B6-54A81AC8D41B}"/>
              </a:ext>
            </a:extLst>
          </p:cNvPr>
          <p:cNvPicPr>
            <a:picLocks noChangeAspect="1"/>
          </p:cNvPicPr>
          <p:nvPr/>
        </p:nvPicPr>
        <p:blipFill>
          <a:blip r:embed="rId3"/>
          <a:stretch>
            <a:fillRect/>
          </a:stretch>
        </p:blipFill>
        <p:spPr>
          <a:xfrm>
            <a:off x="1650633" y="1920759"/>
            <a:ext cx="8495774" cy="4543152"/>
          </a:xfrm>
          <a:prstGeom prst="rect">
            <a:avLst/>
          </a:prstGeom>
        </p:spPr>
      </p:pic>
      <p:sp>
        <p:nvSpPr>
          <p:cNvPr id="14" name="TextBox 13">
            <a:extLst>
              <a:ext uri="{FF2B5EF4-FFF2-40B4-BE49-F238E27FC236}">
                <a16:creationId xmlns:a16="http://schemas.microsoft.com/office/drawing/2014/main" id="{59CBCB3D-C630-40AD-96DA-C1F011DE8BFE}"/>
              </a:ext>
            </a:extLst>
          </p:cNvPr>
          <p:cNvSpPr txBox="1"/>
          <p:nvPr/>
        </p:nvSpPr>
        <p:spPr>
          <a:xfrm>
            <a:off x="88576" y="777275"/>
            <a:ext cx="12014847" cy="938719"/>
          </a:xfrm>
          <a:prstGeom prst="rect">
            <a:avLst/>
          </a:prstGeom>
          <a:noFill/>
        </p:spPr>
        <p:txBody>
          <a:bodyPr wrap="square" rtlCol="0">
            <a:spAutoFit/>
          </a:bodyPr>
          <a:lstStyle/>
          <a:p>
            <a:pPr marL="171450" indent="-171450">
              <a:buFont typeface="Arial" panose="020B0604020202020204" pitchFamily="34" charset="0"/>
              <a:buChar char="•"/>
            </a:pPr>
            <a:r>
              <a:rPr lang="cs-CZ" sz="1100"/>
              <a:t>After clicking OK, these plots will appear in the Tree Widget. The number of plotted points is set up to </a:t>
            </a:r>
            <a:r>
              <a:rPr lang="cs-CZ" sz="1100" b="1"/>
              <a:t>5000</a:t>
            </a:r>
            <a:r>
              <a:rPr lang="cs-CZ" sz="1100"/>
              <a:t>, you can change this number in </a:t>
            </a:r>
            <a:r>
              <a:rPr lang="cs-CZ" sz="1100" b="1"/>
              <a:t>config.json</a:t>
            </a:r>
            <a:r>
              <a:rPr lang="cs-CZ" sz="1100"/>
              <a:t> file under the „</a:t>
            </a:r>
            <a:r>
              <a:rPr lang="cs-CZ" sz="1100" b="1">
                <a:latin typeface="Courier New" panose="02070309020205020404" pitchFamily="49" charset="0"/>
                <a:cs typeface="Courier New" panose="02070309020205020404" pitchFamily="49" charset="0"/>
              </a:rPr>
              <a:t>FP</a:t>
            </a:r>
            <a:r>
              <a:rPr lang="en-US" sz="1100" b="1">
                <a:latin typeface="Courier New" panose="02070309020205020404" pitchFamily="49" charset="0"/>
                <a:cs typeface="Courier New" panose="02070309020205020404" pitchFamily="49" charset="0"/>
              </a:rPr>
              <a:t>_num_of_points</a:t>
            </a:r>
            <a:r>
              <a:rPr lang="en-US" sz="1100"/>
              <a:t>” variable (or to change the default value, change </a:t>
            </a:r>
            <a:r>
              <a:rPr lang="cs-CZ" sz="1100">
                <a:latin typeface="Courier New" panose="02070309020205020404" pitchFamily="49" charset="0"/>
                <a:cs typeface="Courier New" panose="02070309020205020404" pitchFamily="49" charset="0"/>
              </a:rPr>
              <a:t>FP</a:t>
            </a:r>
            <a:r>
              <a:rPr lang="en-US" sz="1100">
                <a:latin typeface="Courier New" panose="02070309020205020404" pitchFamily="49" charset="0"/>
                <a:cs typeface="Courier New" panose="02070309020205020404" pitchFamily="49" charset="0"/>
              </a:rPr>
              <a:t>_num_of_points</a:t>
            </a:r>
            <a:r>
              <a:rPr lang="en-US" sz="1100"/>
              <a:t> variable in settings.py). Then, some beautiful color scheme is selected in settings along with the line width and the result is the plot below. The red curve corresponds to concentration profile of component A, the green one to component B, blue to component C and finally black curve to component D. The plot then can be copied to clipboard as image in </a:t>
            </a:r>
            <a:r>
              <a:rPr lang="en-US" sz="1100" b="1"/>
              <a:t>Export Plot-&gt; Copy As Image </a:t>
            </a:r>
            <a:r>
              <a:rPr lang="en-US" sz="1100"/>
              <a:t>or as vector format SVG with </a:t>
            </a:r>
            <a:r>
              <a:rPr lang="en-US" sz="1100" b="1"/>
              <a:t>Export Plot-&gt; Copy As SVG. </a:t>
            </a:r>
            <a:r>
              <a:rPr lang="en-US" sz="1100"/>
              <a:t>To be able to paste the vector SVG format to PowerPoint, one trick has to be made, because direct paste to PowerPoint sometime leads to cropped image. So, you have to first paste it in some free vector editing program (eg. Inkscape) and then re-copy from it and then paste to PowerPoint. Now, It will work.</a:t>
            </a:r>
            <a:endParaRPr lang="cs-CZ" sz="1100" dirty="0"/>
          </a:p>
        </p:txBody>
      </p:sp>
    </p:spTree>
    <p:extLst>
      <p:ext uri="{BB962C8B-B14F-4D97-AF65-F5344CB8AC3E}">
        <p14:creationId xmlns:p14="http://schemas.microsoft.com/office/powerpoint/2010/main" val="2616982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E4A25D-5508-46B0-AA6F-5994D1E89D5C}"/>
              </a:ext>
            </a:extLst>
          </p:cNvPr>
          <p:cNvPicPr>
            <a:picLocks noChangeAspect="1"/>
          </p:cNvPicPr>
          <p:nvPr/>
        </p:nvPicPr>
        <p:blipFill>
          <a:blip r:embed="rId3"/>
          <a:stretch>
            <a:fillRect/>
          </a:stretch>
        </p:blipFill>
        <p:spPr>
          <a:xfrm>
            <a:off x="2714266" y="1413503"/>
            <a:ext cx="9318643" cy="5361943"/>
          </a:xfrm>
          <a:prstGeom prst="rect">
            <a:avLst/>
          </a:prstGeom>
        </p:spPr>
      </p:pic>
      <p:sp>
        <p:nvSpPr>
          <p:cNvPr id="26" name="Rectangle 25">
            <a:extLst>
              <a:ext uri="{FF2B5EF4-FFF2-40B4-BE49-F238E27FC236}">
                <a16:creationId xmlns:a16="http://schemas.microsoft.com/office/drawing/2014/main" id="{5520CE5D-9805-4130-8215-397D61966FB4}"/>
              </a:ext>
            </a:extLst>
          </p:cNvPr>
          <p:cNvSpPr/>
          <p:nvPr/>
        </p:nvSpPr>
        <p:spPr>
          <a:xfrm>
            <a:off x="1286685" y="4232270"/>
            <a:ext cx="1349406" cy="223164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cs-CZ"/>
          </a:p>
        </p:txBody>
      </p:sp>
      <p:sp>
        <p:nvSpPr>
          <p:cNvPr id="5" name="TextBox 4">
            <a:extLst>
              <a:ext uri="{FF2B5EF4-FFF2-40B4-BE49-F238E27FC236}">
                <a16:creationId xmlns:a16="http://schemas.microsoft.com/office/drawing/2014/main" id="{F565AE4B-1118-44D4-AFE2-13DAEA63D3F9}"/>
              </a:ext>
            </a:extLst>
          </p:cNvPr>
          <p:cNvSpPr txBox="1"/>
          <p:nvPr/>
        </p:nvSpPr>
        <p:spPr>
          <a:xfrm>
            <a:off x="230206" y="97014"/>
            <a:ext cx="1280928" cy="461665"/>
          </a:xfrm>
          <a:prstGeom prst="rect">
            <a:avLst/>
          </a:prstGeom>
          <a:noFill/>
        </p:spPr>
        <p:txBody>
          <a:bodyPr wrap="none" rtlCol="0">
            <a:spAutoFit/>
          </a:bodyPr>
          <a:lstStyle/>
          <a:p>
            <a:r>
              <a:rPr lang="en-US" sz="2400" b="1"/>
              <a:t>Fit curve</a:t>
            </a:r>
            <a:endParaRPr lang="cs-CZ" sz="2400" b="1" dirty="0"/>
          </a:p>
        </p:txBody>
      </p:sp>
      <p:cxnSp>
        <p:nvCxnSpPr>
          <p:cNvPr id="7" name="Straight Arrow Connector 6">
            <a:extLst>
              <a:ext uri="{FF2B5EF4-FFF2-40B4-BE49-F238E27FC236}">
                <a16:creationId xmlns:a16="http://schemas.microsoft.com/office/drawing/2014/main" id="{2425EFA4-B65A-4825-8E8A-37774671A9B9}"/>
              </a:ext>
            </a:extLst>
          </p:cNvPr>
          <p:cNvCxnSpPr>
            <a:cxnSpLocks/>
          </p:cNvCxnSpPr>
          <p:nvPr/>
        </p:nvCxnSpPr>
        <p:spPr>
          <a:xfrm flipH="1" flipV="1">
            <a:off x="8060924" y="5264458"/>
            <a:ext cx="1568549" cy="3775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DF337E34-89E5-4E62-9514-99376071225E}"/>
              </a:ext>
            </a:extLst>
          </p:cNvPr>
          <p:cNvSpPr txBox="1"/>
          <p:nvPr/>
        </p:nvSpPr>
        <p:spPr>
          <a:xfrm>
            <a:off x="9686831" y="5626730"/>
            <a:ext cx="1280607" cy="276999"/>
          </a:xfrm>
          <a:prstGeom prst="rect">
            <a:avLst/>
          </a:prstGeom>
          <a:noFill/>
        </p:spPr>
        <p:txBody>
          <a:bodyPr wrap="none" rtlCol="0">
            <a:spAutoFit/>
          </a:bodyPr>
          <a:lstStyle/>
          <a:p>
            <a:r>
              <a:rPr lang="en-US" sz="1200" dirty="0">
                <a:solidFill>
                  <a:srgbClr val="FF0000"/>
                </a:solidFill>
              </a:rPr>
              <a:t>Fit report by </a:t>
            </a:r>
            <a:r>
              <a:rPr lang="en-US" sz="1200" dirty="0" err="1">
                <a:solidFill>
                  <a:srgbClr val="FF0000"/>
                </a:solidFill>
              </a:rPr>
              <a:t>lmfit</a:t>
            </a:r>
            <a:endParaRPr lang="cs-CZ" sz="1200" dirty="0">
              <a:solidFill>
                <a:srgbClr val="FF0000"/>
              </a:solidFill>
            </a:endParaRPr>
          </a:p>
        </p:txBody>
      </p:sp>
      <p:sp>
        <p:nvSpPr>
          <p:cNvPr id="11" name="Rectangle 10">
            <a:extLst>
              <a:ext uri="{FF2B5EF4-FFF2-40B4-BE49-F238E27FC236}">
                <a16:creationId xmlns:a16="http://schemas.microsoft.com/office/drawing/2014/main" id="{6AEEA1FB-876E-4192-921C-3EE149D3FC97}"/>
              </a:ext>
            </a:extLst>
          </p:cNvPr>
          <p:cNvSpPr/>
          <p:nvPr/>
        </p:nvSpPr>
        <p:spPr>
          <a:xfrm>
            <a:off x="2734000" y="3429000"/>
            <a:ext cx="2645835" cy="6249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sp>
        <p:nvSpPr>
          <p:cNvPr id="12" name="Rectangle 11">
            <a:extLst>
              <a:ext uri="{FF2B5EF4-FFF2-40B4-BE49-F238E27FC236}">
                <a16:creationId xmlns:a16="http://schemas.microsoft.com/office/drawing/2014/main" id="{C052619B-C991-4119-92CC-014300D744FD}"/>
              </a:ext>
            </a:extLst>
          </p:cNvPr>
          <p:cNvSpPr/>
          <p:nvPr/>
        </p:nvSpPr>
        <p:spPr>
          <a:xfrm>
            <a:off x="2762787" y="4633073"/>
            <a:ext cx="2588260" cy="139969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sp>
        <p:nvSpPr>
          <p:cNvPr id="13" name="TextBox 12">
            <a:extLst>
              <a:ext uri="{FF2B5EF4-FFF2-40B4-BE49-F238E27FC236}">
                <a16:creationId xmlns:a16="http://schemas.microsoft.com/office/drawing/2014/main" id="{0ED5A612-A847-4324-87EC-01950E64FDEC}"/>
              </a:ext>
            </a:extLst>
          </p:cNvPr>
          <p:cNvSpPr txBox="1"/>
          <p:nvPr/>
        </p:nvSpPr>
        <p:spPr>
          <a:xfrm>
            <a:off x="4653565" y="2401310"/>
            <a:ext cx="801310" cy="276999"/>
          </a:xfrm>
          <a:prstGeom prst="rect">
            <a:avLst/>
          </a:prstGeom>
          <a:noFill/>
        </p:spPr>
        <p:txBody>
          <a:bodyPr wrap="none" rtlCol="0">
            <a:spAutoFit/>
          </a:bodyPr>
          <a:lstStyle/>
          <a:p>
            <a:r>
              <a:rPr lang="en-US" sz="1200">
                <a:solidFill>
                  <a:srgbClr val="FF0000"/>
                </a:solidFill>
              </a:rPr>
              <a:t>Fit widget</a:t>
            </a:r>
            <a:endParaRPr lang="cs-CZ" sz="1200" dirty="0">
              <a:solidFill>
                <a:srgbClr val="FF0000"/>
              </a:solidFill>
            </a:endParaRPr>
          </a:p>
        </p:txBody>
      </p:sp>
      <p:sp>
        <p:nvSpPr>
          <p:cNvPr id="16" name="TextBox 15">
            <a:extLst>
              <a:ext uri="{FF2B5EF4-FFF2-40B4-BE49-F238E27FC236}">
                <a16:creationId xmlns:a16="http://schemas.microsoft.com/office/drawing/2014/main" id="{F9761F1C-094A-4D03-B260-1075124D3FB5}"/>
              </a:ext>
            </a:extLst>
          </p:cNvPr>
          <p:cNvSpPr txBox="1"/>
          <p:nvPr/>
        </p:nvSpPr>
        <p:spPr>
          <a:xfrm>
            <a:off x="3853494" y="3376124"/>
            <a:ext cx="1310808" cy="276999"/>
          </a:xfrm>
          <a:prstGeom prst="rect">
            <a:avLst/>
          </a:prstGeom>
          <a:noFill/>
        </p:spPr>
        <p:txBody>
          <a:bodyPr wrap="none" rtlCol="0">
            <a:spAutoFit/>
          </a:bodyPr>
          <a:lstStyle/>
          <a:p>
            <a:r>
              <a:rPr lang="en-US" sz="1200" b="1">
                <a:solidFill>
                  <a:schemeClr val="accent4"/>
                </a:solidFill>
              </a:rPr>
              <a:t>Equation </a:t>
            </a:r>
            <a:r>
              <a:rPr lang="en-US" sz="1200" b="1" dirty="0">
                <a:solidFill>
                  <a:schemeClr val="accent4"/>
                </a:solidFill>
              </a:rPr>
              <a:t>window</a:t>
            </a:r>
            <a:endParaRPr lang="cs-CZ" sz="1200" b="1" dirty="0">
              <a:solidFill>
                <a:schemeClr val="accent4"/>
              </a:solidFill>
            </a:endParaRPr>
          </a:p>
        </p:txBody>
      </p:sp>
      <p:sp>
        <p:nvSpPr>
          <p:cNvPr id="18" name="TextBox 17">
            <a:extLst>
              <a:ext uri="{FF2B5EF4-FFF2-40B4-BE49-F238E27FC236}">
                <a16:creationId xmlns:a16="http://schemas.microsoft.com/office/drawing/2014/main" id="{B6895AF3-7212-46A8-8B14-7018A6A2AA1F}"/>
              </a:ext>
            </a:extLst>
          </p:cNvPr>
          <p:cNvSpPr txBox="1"/>
          <p:nvPr/>
        </p:nvSpPr>
        <p:spPr>
          <a:xfrm>
            <a:off x="135059" y="4232270"/>
            <a:ext cx="2645835" cy="1754326"/>
          </a:xfrm>
          <a:prstGeom prst="rect">
            <a:avLst/>
          </a:prstGeom>
          <a:noFill/>
        </p:spPr>
        <p:txBody>
          <a:bodyPr wrap="square" rtlCol="0">
            <a:spAutoFit/>
          </a:bodyPr>
          <a:lstStyle/>
          <a:p>
            <a:pPr marL="171450" indent="-171450">
              <a:buFont typeface="Arial" panose="020B0604020202020204" pitchFamily="34" charset="0"/>
              <a:buChar char="•"/>
            </a:pPr>
            <a:r>
              <a:rPr lang="en-US" sz="900" dirty="0"/>
              <a:t>for quick fitting of own function, check custom model checkbox and edit the python code (np – </a:t>
            </a:r>
            <a:r>
              <a:rPr lang="en-US" sz="900" dirty="0" err="1"/>
              <a:t>numpy</a:t>
            </a:r>
            <a:r>
              <a:rPr lang="en-US" sz="900" dirty="0"/>
              <a:t>) and parameter names</a:t>
            </a:r>
          </a:p>
          <a:p>
            <a:pPr marL="171450" indent="-171450">
              <a:buFont typeface="Arial" panose="020B0604020202020204" pitchFamily="34" charset="0"/>
              <a:buChar char="•"/>
            </a:pPr>
            <a:r>
              <a:rPr lang="en-US" sz="900" dirty="0"/>
              <a:t>for future and multiple usage of own model, define new model </a:t>
            </a:r>
            <a:r>
              <a:rPr lang="en-US" sz="900"/>
              <a:t>in </a:t>
            </a:r>
            <a:r>
              <a:rPr lang="en-US" sz="900" b="1">
                <a:latin typeface="Courier New" panose="02070309020205020404" pitchFamily="49" charset="0"/>
                <a:cs typeface="Courier New" panose="02070309020205020404" pitchFamily="49" charset="0"/>
              </a:rPr>
              <a:t>userfitmodels</a:t>
            </a:r>
            <a:r>
              <a:rPr lang="en-US" sz="900" b="1" dirty="0">
                <a:latin typeface="Courier New" panose="02070309020205020404" pitchFamily="49" charset="0"/>
                <a:cs typeface="Courier New" panose="02070309020205020404" pitchFamily="49" charset="0"/>
              </a:rPr>
              <a:t>.py</a:t>
            </a:r>
            <a:r>
              <a:rPr lang="en-US" sz="900" dirty="0"/>
              <a:t> (make new class that inherits from </a:t>
            </a:r>
            <a:r>
              <a:rPr lang="en-US" sz="900" dirty="0">
                <a:latin typeface="Courier New" panose="02070309020205020404" pitchFamily="49" charset="0"/>
                <a:cs typeface="Courier New" panose="02070309020205020404" pitchFamily="49" charset="0"/>
              </a:rPr>
              <a:t>_Model</a:t>
            </a:r>
            <a:r>
              <a:rPr lang="en-US" sz="900"/>
              <a:t>: just uncomment the example and change it, modify </a:t>
            </a:r>
            <a:r>
              <a:rPr lang="en-US" sz="900" i="1" dirty="0" err="1"/>
              <a:t>func</a:t>
            </a:r>
            <a:r>
              <a:rPr lang="en-US" sz="900" dirty="0"/>
              <a:t>, </a:t>
            </a:r>
            <a:r>
              <a:rPr lang="en-US" sz="900" i="1" dirty="0" err="1"/>
              <a:t>init_params</a:t>
            </a:r>
            <a:r>
              <a:rPr lang="en-US" sz="900" dirty="0"/>
              <a:t> and </a:t>
            </a:r>
            <a:r>
              <a:rPr lang="en-US" sz="900" i="1" dirty="0" err="1"/>
              <a:t>initialize_values</a:t>
            </a:r>
            <a:r>
              <a:rPr lang="en-US" sz="900" dirty="0"/>
              <a:t> (optional) methods and change the static </a:t>
            </a:r>
            <a:r>
              <a:rPr lang="en-US" sz="900" i="1" dirty="0"/>
              <a:t>name</a:t>
            </a:r>
            <a:r>
              <a:rPr lang="en-US" sz="900" dirty="0"/>
              <a:t> variable)</a:t>
            </a:r>
            <a:r>
              <a:rPr lang="cs-CZ" sz="900" dirty="0"/>
              <a:t>, </a:t>
            </a:r>
            <a:r>
              <a:rPr lang="cs-CZ" sz="900" dirty="0" err="1"/>
              <a:t>parameter</a:t>
            </a:r>
            <a:r>
              <a:rPr lang="cs-CZ" sz="900" dirty="0"/>
              <a:t> </a:t>
            </a:r>
            <a:r>
              <a:rPr lang="cs-CZ" sz="900" dirty="0" err="1"/>
              <a:t>order</a:t>
            </a:r>
            <a:r>
              <a:rPr lang="cs-CZ" sz="900" dirty="0"/>
              <a:t> in </a:t>
            </a:r>
            <a:r>
              <a:rPr lang="cs-CZ" sz="900" i="1" dirty="0" err="1"/>
              <a:t>func</a:t>
            </a:r>
            <a:r>
              <a:rPr lang="cs-CZ" sz="900" dirty="0"/>
              <a:t> (</a:t>
            </a:r>
            <a:r>
              <a:rPr lang="cs-CZ" sz="900" dirty="0" err="1"/>
              <a:t>after</a:t>
            </a:r>
            <a:r>
              <a:rPr lang="cs-CZ" sz="900" dirty="0"/>
              <a:t> x) </a:t>
            </a:r>
            <a:r>
              <a:rPr lang="cs-CZ" sz="900" dirty="0" err="1"/>
              <a:t>must</a:t>
            </a:r>
            <a:r>
              <a:rPr lang="cs-CZ" sz="900" dirty="0"/>
              <a:t> </a:t>
            </a:r>
            <a:r>
              <a:rPr lang="cs-CZ" sz="900" dirty="0" err="1"/>
              <a:t>be</a:t>
            </a:r>
            <a:r>
              <a:rPr lang="cs-CZ" sz="900" dirty="0"/>
              <a:t> in </a:t>
            </a:r>
            <a:r>
              <a:rPr lang="cs-CZ" sz="900" dirty="0" err="1"/>
              <a:t>the</a:t>
            </a:r>
            <a:r>
              <a:rPr lang="cs-CZ" sz="900" dirty="0"/>
              <a:t> </a:t>
            </a:r>
            <a:r>
              <a:rPr lang="cs-CZ" sz="900" dirty="0" err="1"/>
              <a:t>order</a:t>
            </a:r>
            <a:r>
              <a:rPr lang="cs-CZ" sz="900" dirty="0"/>
              <a:t> </a:t>
            </a:r>
            <a:r>
              <a:rPr lang="cs-CZ" sz="900" dirty="0" err="1"/>
              <a:t>of</a:t>
            </a:r>
            <a:r>
              <a:rPr lang="cs-CZ" sz="900" dirty="0"/>
              <a:t> </a:t>
            </a:r>
            <a:r>
              <a:rPr lang="cs-CZ" sz="900" dirty="0" err="1"/>
              <a:t>added</a:t>
            </a:r>
            <a:r>
              <a:rPr lang="cs-CZ" sz="900" dirty="0"/>
              <a:t> </a:t>
            </a:r>
            <a:r>
              <a:rPr lang="cs-CZ" sz="900" dirty="0" err="1"/>
              <a:t>paramaters</a:t>
            </a:r>
            <a:r>
              <a:rPr lang="cs-CZ" sz="900" dirty="0"/>
              <a:t> in </a:t>
            </a:r>
            <a:r>
              <a:rPr lang="cs-CZ" sz="900" i="1" dirty="0" err="1"/>
              <a:t>init</a:t>
            </a:r>
            <a:r>
              <a:rPr lang="en-US" sz="900" i="1" dirty="0"/>
              <a:t>_params</a:t>
            </a:r>
            <a:r>
              <a:rPr lang="en-US" sz="900" dirty="0"/>
              <a:t> function</a:t>
            </a:r>
            <a:endParaRPr lang="cs-CZ" sz="900" dirty="0"/>
          </a:p>
        </p:txBody>
      </p:sp>
      <p:cxnSp>
        <p:nvCxnSpPr>
          <p:cNvPr id="22" name="Straight Connector 21">
            <a:extLst>
              <a:ext uri="{FF2B5EF4-FFF2-40B4-BE49-F238E27FC236}">
                <a16:creationId xmlns:a16="http://schemas.microsoft.com/office/drawing/2014/main" id="{F0687064-2F7A-4F68-8A86-28545A85DEFB}"/>
              </a:ext>
            </a:extLst>
          </p:cNvPr>
          <p:cNvCxnSpPr>
            <a:cxnSpLocks/>
          </p:cNvCxnSpPr>
          <p:nvPr/>
        </p:nvCxnSpPr>
        <p:spPr>
          <a:xfrm flipH="1">
            <a:off x="2059745" y="5986596"/>
            <a:ext cx="721149" cy="501194"/>
          </a:xfrm>
          <a:prstGeom prst="line">
            <a:avLst/>
          </a:prstGeom>
        </p:spPr>
        <p:style>
          <a:lnRef idx="3">
            <a:schemeClr val="accent6"/>
          </a:lnRef>
          <a:fillRef idx="0">
            <a:schemeClr val="accent6"/>
          </a:fillRef>
          <a:effectRef idx="2">
            <a:schemeClr val="accent6"/>
          </a:effectRef>
          <a:fontRef idx="minor">
            <a:schemeClr val="tx1"/>
          </a:fontRef>
        </p:style>
      </p:cxnSp>
      <p:sp>
        <p:nvSpPr>
          <p:cNvPr id="23" name="TextBox 22">
            <a:extLst>
              <a:ext uri="{FF2B5EF4-FFF2-40B4-BE49-F238E27FC236}">
                <a16:creationId xmlns:a16="http://schemas.microsoft.com/office/drawing/2014/main" id="{B03BED6C-A8A6-4651-BD40-3297E024B174}"/>
              </a:ext>
            </a:extLst>
          </p:cNvPr>
          <p:cNvSpPr txBox="1"/>
          <p:nvPr/>
        </p:nvSpPr>
        <p:spPr>
          <a:xfrm>
            <a:off x="1189376" y="6349290"/>
            <a:ext cx="907684" cy="276999"/>
          </a:xfrm>
          <a:prstGeom prst="rect">
            <a:avLst/>
          </a:prstGeom>
          <a:noFill/>
        </p:spPr>
        <p:txBody>
          <a:bodyPr wrap="none" rtlCol="0">
            <a:spAutoFit/>
          </a:bodyPr>
          <a:lstStyle/>
          <a:p>
            <a:r>
              <a:rPr lang="en-US" sz="1200" b="1" dirty="0">
                <a:solidFill>
                  <a:schemeClr val="accent6"/>
                </a:solidFill>
              </a:rPr>
              <a:t>Parameters</a:t>
            </a:r>
            <a:endParaRPr lang="cs-CZ" sz="1200" b="1" dirty="0">
              <a:solidFill>
                <a:schemeClr val="accent6"/>
              </a:solidFill>
            </a:endParaRPr>
          </a:p>
        </p:txBody>
      </p:sp>
      <p:sp>
        <p:nvSpPr>
          <p:cNvPr id="25" name="TextBox 24">
            <a:extLst>
              <a:ext uri="{FF2B5EF4-FFF2-40B4-BE49-F238E27FC236}">
                <a16:creationId xmlns:a16="http://schemas.microsoft.com/office/drawing/2014/main" id="{E347924A-6DB1-4CDA-A597-572A91776891}"/>
              </a:ext>
            </a:extLst>
          </p:cNvPr>
          <p:cNvSpPr txBox="1"/>
          <p:nvPr/>
        </p:nvSpPr>
        <p:spPr>
          <a:xfrm>
            <a:off x="6596968" y="2203881"/>
            <a:ext cx="2248230" cy="261610"/>
          </a:xfrm>
          <a:prstGeom prst="rect">
            <a:avLst/>
          </a:prstGeom>
          <a:noFill/>
        </p:spPr>
        <p:txBody>
          <a:bodyPr wrap="square" rtlCol="0">
            <a:spAutoFit/>
          </a:bodyPr>
          <a:lstStyle/>
          <a:p>
            <a:r>
              <a:rPr lang="en-US" sz="1100" dirty="0"/>
              <a:t>Linear region selector</a:t>
            </a:r>
            <a:endParaRPr lang="cs-CZ" sz="1100" dirty="0"/>
          </a:p>
        </p:txBody>
      </p:sp>
      <p:sp>
        <p:nvSpPr>
          <p:cNvPr id="27" name="TextBox 26">
            <a:extLst>
              <a:ext uri="{FF2B5EF4-FFF2-40B4-BE49-F238E27FC236}">
                <a16:creationId xmlns:a16="http://schemas.microsoft.com/office/drawing/2014/main" id="{54D6F3E9-E6A9-4409-A7CB-1C97271FFF20}"/>
              </a:ext>
            </a:extLst>
          </p:cNvPr>
          <p:cNvSpPr txBox="1"/>
          <p:nvPr/>
        </p:nvSpPr>
        <p:spPr>
          <a:xfrm>
            <a:off x="49905" y="490173"/>
            <a:ext cx="12092189" cy="923330"/>
          </a:xfrm>
          <a:prstGeom prst="rect">
            <a:avLst/>
          </a:prstGeom>
          <a:noFill/>
        </p:spPr>
        <p:txBody>
          <a:bodyPr wrap="square" rtlCol="0">
            <a:spAutoFit/>
          </a:bodyPr>
          <a:lstStyle/>
          <a:p>
            <a:pPr marL="171450" indent="-171450">
              <a:buFont typeface="Arial" panose="020B0604020202020204" pitchFamily="34" charset="0"/>
              <a:buChar char="•"/>
            </a:pPr>
            <a:r>
              <a:rPr lang="en-US" sz="900" dirty="0"/>
              <a:t>By right clicking on the spectrum (works only for 1 spectrum) and choosing from the menu: </a:t>
            </a:r>
            <a:r>
              <a:rPr lang="en-US" sz="900" b="1" dirty="0"/>
              <a:t>With Selected Items -&gt; Curve Fit</a:t>
            </a:r>
            <a:r>
              <a:rPr lang="en-US" sz="900" dirty="0"/>
              <a:t>,  the </a:t>
            </a:r>
            <a:r>
              <a:rPr lang="en-US" sz="900"/>
              <a:t>Fit widget </a:t>
            </a:r>
            <a:r>
              <a:rPr lang="en-US" sz="900" dirty="0"/>
              <a:t>will show. There you can choose from many predefined kinetic models. Each model encompasses all possible intermediates, so for example A-&gt;B-&gt;C model has parameters A, B, C which are the maximum absorbances (magnitudes) of that species. To make any component not visible (not in the system), just fix the value of this component to zero. Below is an example of fitting with such a model, with A and B components visible, but C not. Also, you can choose from many minimizing algorithms, most known and used is </a:t>
            </a:r>
            <a:r>
              <a:rPr lang="en-US" sz="900" b="1" dirty="0" err="1"/>
              <a:t>Lavenberg</a:t>
            </a:r>
            <a:r>
              <a:rPr lang="en-US" sz="900" b="1" dirty="0"/>
              <a:t>-Marquardt</a:t>
            </a:r>
            <a:r>
              <a:rPr lang="en-US" sz="900" dirty="0"/>
              <a:t> (</a:t>
            </a:r>
            <a:r>
              <a:rPr lang="en-US" sz="900" dirty="0" err="1"/>
              <a:t>LM</a:t>
            </a:r>
            <a:r>
              <a:rPr lang="en-US" sz="900" dirty="0"/>
              <a:t>), but also others, like Trust region reflective method or algorithms for scalar functions</a:t>
            </a:r>
            <a:r>
              <a:rPr lang="cs-CZ" sz="900" dirty="0"/>
              <a:t> </a:t>
            </a:r>
            <a:r>
              <a:rPr lang="cs-CZ" sz="900" dirty="0" err="1"/>
              <a:t>minimization</a:t>
            </a:r>
            <a:r>
              <a:rPr lang="en-US" sz="900" dirty="0"/>
              <a:t> (does not provide error), </a:t>
            </a:r>
            <a:r>
              <a:rPr lang="en-US" sz="900" dirty="0" err="1"/>
              <a:t>eg.</a:t>
            </a:r>
            <a:r>
              <a:rPr lang="en-US" sz="900" dirty="0"/>
              <a:t> </a:t>
            </a:r>
            <a:r>
              <a:rPr lang="en-US" sz="900" b="1" dirty="0" err="1"/>
              <a:t>Nelder</a:t>
            </a:r>
            <a:r>
              <a:rPr lang="en-US" sz="900" b="1" dirty="0"/>
              <a:t>-Mead</a:t>
            </a:r>
            <a:r>
              <a:rPr lang="en-US" sz="900" dirty="0"/>
              <a:t> Simplex method, which is slower, but more robust and tends to find global minimum </a:t>
            </a:r>
            <a:r>
              <a:rPr lang="en-US" sz="900"/>
              <a:t>in parameter space</a:t>
            </a:r>
            <a:r>
              <a:rPr lang="en-US" sz="900" dirty="0"/>
              <a:t>. </a:t>
            </a:r>
            <a:r>
              <a:rPr lang="en-US" sz="900" dirty="0" err="1"/>
              <a:t>LM</a:t>
            </a:r>
            <a:r>
              <a:rPr lang="en-US" sz="900" dirty="0"/>
              <a:t> algorithm is prone to stay in local minima, so, for fitting complicated models, it can be better to first find global minimum by </a:t>
            </a:r>
            <a:r>
              <a:rPr lang="en-US" sz="900" dirty="0" err="1"/>
              <a:t>Nelder</a:t>
            </a:r>
            <a:r>
              <a:rPr lang="en-US" sz="900" dirty="0"/>
              <a:t>-Mead and the switch to </a:t>
            </a:r>
            <a:r>
              <a:rPr lang="en-US" sz="900" dirty="0" err="1"/>
              <a:t>LM</a:t>
            </a:r>
            <a:r>
              <a:rPr lang="en-US" sz="900" dirty="0"/>
              <a:t> to calculate errors. Of course, sometimes, we want to stuck in local minima, because the parameters obtained from global better fit would not make any sense. The parameter boundaries can be limited by setting up lower and upper bounds. Also, the fitting result depends on initial parameters (noticeable for more complicated models).</a:t>
            </a:r>
            <a:endParaRPr lang="cs-CZ" sz="900" dirty="0"/>
          </a:p>
        </p:txBody>
      </p:sp>
      <p:sp>
        <p:nvSpPr>
          <p:cNvPr id="28" name="Rectangle 27">
            <a:extLst>
              <a:ext uri="{FF2B5EF4-FFF2-40B4-BE49-F238E27FC236}">
                <a16:creationId xmlns:a16="http://schemas.microsoft.com/office/drawing/2014/main" id="{19F52D9E-868A-432B-AF53-7BAC0CE0DF9E}"/>
              </a:ext>
            </a:extLst>
          </p:cNvPr>
          <p:cNvSpPr/>
          <p:nvPr/>
        </p:nvSpPr>
        <p:spPr>
          <a:xfrm>
            <a:off x="7261435" y="6032763"/>
            <a:ext cx="4291111" cy="369332"/>
          </a:xfrm>
          <a:prstGeom prst="rect">
            <a:avLst/>
          </a:prstGeom>
        </p:spPr>
        <p:txBody>
          <a:bodyPr wrap="none">
            <a:spAutoFit/>
          </a:bodyPr>
          <a:lstStyle/>
          <a:p>
            <a:r>
              <a:rPr lang="cs-CZ" dirty="0">
                <a:hlinkClick r:id="rId4"/>
              </a:rPr>
              <a:t>https://lmfit.github.io/lmfit-py/fitting.html</a:t>
            </a:r>
            <a:endParaRPr lang="cs-CZ" dirty="0"/>
          </a:p>
        </p:txBody>
      </p:sp>
      <p:sp>
        <p:nvSpPr>
          <p:cNvPr id="29" name="TextBox 28">
            <a:extLst>
              <a:ext uri="{FF2B5EF4-FFF2-40B4-BE49-F238E27FC236}">
                <a16:creationId xmlns:a16="http://schemas.microsoft.com/office/drawing/2014/main" id="{729C3DCE-61CA-4999-B8BA-1F57D53C244D}"/>
              </a:ext>
            </a:extLst>
          </p:cNvPr>
          <p:cNvSpPr txBox="1"/>
          <p:nvPr/>
        </p:nvSpPr>
        <p:spPr>
          <a:xfrm>
            <a:off x="4359965" y="6571703"/>
            <a:ext cx="8626395" cy="230832"/>
          </a:xfrm>
          <a:prstGeom prst="rect">
            <a:avLst/>
          </a:prstGeom>
          <a:noFill/>
        </p:spPr>
        <p:txBody>
          <a:bodyPr wrap="square" rtlCol="0">
            <a:spAutoFit/>
          </a:bodyPr>
          <a:lstStyle/>
          <a:p>
            <a:pPr marL="171450" indent="-171450">
              <a:buFont typeface="Arial" panose="020B0604020202020204" pitchFamily="34" charset="0"/>
              <a:buChar char="•"/>
            </a:pPr>
            <a:r>
              <a:rPr lang="en-US" sz="900" dirty="0"/>
              <a:t>By pressing OK, the fit report is printed to the console and fit and residual spectra are added to the Tree Widget</a:t>
            </a:r>
            <a:endParaRPr lang="cs-CZ" sz="900" dirty="0"/>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D6578BAA-7878-4D6F-B90E-359DB3B719C3}"/>
                  </a:ext>
                </a:extLst>
              </p:cNvPr>
              <p:cNvSpPr/>
              <p:nvPr/>
            </p:nvSpPr>
            <p:spPr>
              <a:xfrm>
                <a:off x="7570361" y="4126182"/>
                <a:ext cx="4118223" cy="523220"/>
              </a:xfrm>
              <a:prstGeom prst="rect">
                <a:avLst/>
              </a:prstGeom>
            </p:spPr>
            <p:txBody>
              <a:bodyPr wrap="square">
                <a:spAutoFit/>
              </a:bodyPr>
              <a:lstStyle/>
              <a:p>
                <a:pPr marL="285750" indent="-285750">
                  <a:buFont typeface="Arial" panose="020B0604020202020204" pitchFamily="34" charset="0"/>
                  <a:buChar char="•"/>
                </a:pPr>
                <a:r>
                  <a:rPr lang="en-US" sz="1400" dirty="0"/>
                  <a:t>The error of parameters in fit report are given in the </a:t>
                </a:r>
                <a:r>
                  <a:rPr lang="en-US" sz="1400" b="1" dirty="0"/>
                  <a:t>confidence level of </a:t>
                </a:r>
                <a14:m>
                  <m:oMath xmlns:m="http://schemas.openxmlformats.org/officeDocument/2006/math">
                    <m:r>
                      <a:rPr lang="en-US" sz="1400" b="1" i="1">
                        <a:latin typeface="Cambria Math" panose="02040503050406030204" pitchFamily="18" charset="0"/>
                      </a:rPr>
                      <m:t>𝟏</m:t>
                    </m:r>
                    <m:r>
                      <a:rPr lang="en-US" sz="1400" b="1" i="1">
                        <a:latin typeface="Cambria Math" panose="02040503050406030204" pitchFamily="18" charset="0"/>
                      </a:rPr>
                      <m:t>𝝈</m:t>
                    </m:r>
                  </m:oMath>
                </a14:m>
                <a:endParaRPr lang="cs-CZ" sz="1400" b="1" dirty="0"/>
              </a:p>
            </p:txBody>
          </p:sp>
        </mc:Choice>
        <mc:Fallback xmlns="">
          <p:sp>
            <p:nvSpPr>
              <p:cNvPr id="31" name="Rectangle 30">
                <a:extLst>
                  <a:ext uri="{FF2B5EF4-FFF2-40B4-BE49-F238E27FC236}">
                    <a16:creationId xmlns:a16="http://schemas.microsoft.com/office/drawing/2014/main" id="{D6578BAA-7878-4D6F-B90E-359DB3B719C3}"/>
                  </a:ext>
                </a:extLst>
              </p:cNvPr>
              <p:cNvSpPr>
                <a:spLocks noRot="1" noChangeAspect="1" noMove="1" noResize="1" noEditPoints="1" noAdjustHandles="1" noChangeArrowheads="1" noChangeShapeType="1" noTextEdit="1"/>
              </p:cNvSpPr>
              <p:nvPr/>
            </p:nvSpPr>
            <p:spPr>
              <a:xfrm>
                <a:off x="7570361" y="4126182"/>
                <a:ext cx="4118223" cy="523220"/>
              </a:xfrm>
              <a:prstGeom prst="rect">
                <a:avLst/>
              </a:prstGeom>
              <a:blipFill>
                <a:blip r:embed="rId5"/>
                <a:stretch>
                  <a:fillRect l="-296" t="-2326" b="-10465"/>
                </a:stretch>
              </a:blipFill>
            </p:spPr>
            <p:txBody>
              <a:bodyPr/>
              <a:lstStyle/>
              <a:p>
                <a:r>
                  <a:rPr lang="cs-CZ">
                    <a:noFill/>
                  </a:rPr>
                  <a:t> </a:t>
                </a:r>
              </a:p>
            </p:txBody>
          </p:sp>
        </mc:Fallback>
      </mc:AlternateContent>
    </p:spTree>
    <p:extLst>
      <p:ext uri="{BB962C8B-B14F-4D97-AF65-F5344CB8AC3E}">
        <p14:creationId xmlns:p14="http://schemas.microsoft.com/office/powerpoint/2010/main" val="3599117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B3A6426-5255-42F8-A8DE-8A10241E2767}"/>
              </a:ext>
            </a:extLst>
          </p:cNvPr>
          <p:cNvSpPr txBox="1"/>
          <p:nvPr/>
        </p:nvSpPr>
        <p:spPr>
          <a:xfrm>
            <a:off x="410882" y="194408"/>
            <a:ext cx="4621137" cy="461665"/>
          </a:xfrm>
          <a:prstGeom prst="rect">
            <a:avLst/>
          </a:prstGeom>
          <a:noFill/>
        </p:spPr>
        <p:txBody>
          <a:bodyPr wrap="none" rtlCol="0">
            <a:spAutoFit/>
          </a:bodyPr>
          <a:lstStyle/>
          <a:p>
            <a:r>
              <a:rPr lang="en-US" sz="2400" b="1" dirty="0"/>
              <a:t>Fit results and confidence intervals</a:t>
            </a:r>
            <a:endParaRPr lang="cs-CZ" sz="2400" b="1" dirty="0"/>
          </a:p>
        </p:txBody>
      </p:sp>
      <p:grpSp>
        <p:nvGrpSpPr>
          <p:cNvPr id="8" name="Group 7">
            <a:extLst>
              <a:ext uri="{FF2B5EF4-FFF2-40B4-BE49-F238E27FC236}">
                <a16:creationId xmlns:a16="http://schemas.microsoft.com/office/drawing/2014/main" id="{320CACA5-18AF-4554-BF59-0FFE375682F4}"/>
              </a:ext>
            </a:extLst>
          </p:cNvPr>
          <p:cNvGrpSpPr/>
          <p:nvPr/>
        </p:nvGrpSpPr>
        <p:grpSpPr>
          <a:xfrm>
            <a:off x="2634712" y="1822012"/>
            <a:ext cx="9003578" cy="4838330"/>
            <a:chOff x="1036032" y="1287627"/>
            <a:chExt cx="9003578" cy="4838330"/>
          </a:xfrm>
        </p:grpSpPr>
        <p:pic>
          <p:nvPicPr>
            <p:cNvPr id="4" name="Picture 3">
              <a:extLst>
                <a:ext uri="{FF2B5EF4-FFF2-40B4-BE49-F238E27FC236}">
                  <a16:creationId xmlns:a16="http://schemas.microsoft.com/office/drawing/2014/main" id="{A23C129B-D058-47D1-B2D0-95AA90EE131F}"/>
                </a:ext>
              </a:extLst>
            </p:cNvPr>
            <p:cNvPicPr>
              <a:picLocks noChangeAspect="1"/>
            </p:cNvPicPr>
            <p:nvPr/>
          </p:nvPicPr>
          <p:blipFill rotWithShape="1">
            <a:blip r:embed="rId3"/>
            <a:srcRect b="4466"/>
            <a:stretch/>
          </p:blipFill>
          <p:spPr>
            <a:xfrm>
              <a:off x="1036032" y="1287627"/>
              <a:ext cx="9003578" cy="4838330"/>
            </a:xfrm>
            <a:prstGeom prst="rect">
              <a:avLst/>
            </a:prstGeom>
          </p:spPr>
        </p:pic>
        <p:pic>
          <p:nvPicPr>
            <p:cNvPr id="5" name="Picture 4">
              <a:extLst>
                <a:ext uri="{FF2B5EF4-FFF2-40B4-BE49-F238E27FC236}">
                  <a16:creationId xmlns:a16="http://schemas.microsoft.com/office/drawing/2014/main" id="{552F5E28-C8B8-4DC9-9C40-E19F753562AA}"/>
                </a:ext>
              </a:extLst>
            </p:cNvPr>
            <p:cNvPicPr>
              <a:picLocks noChangeAspect="1"/>
            </p:cNvPicPr>
            <p:nvPr/>
          </p:nvPicPr>
          <p:blipFill rotWithShape="1">
            <a:blip r:embed="rId4"/>
            <a:srcRect l="33974" t="23172" r="43569" b="19871"/>
            <a:stretch/>
          </p:blipFill>
          <p:spPr>
            <a:xfrm>
              <a:off x="6020422" y="3031311"/>
              <a:ext cx="2021217" cy="2883620"/>
            </a:xfrm>
            <a:prstGeom prst="rect">
              <a:avLst/>
            </a:prstGeom>
          </p:spPr>
        </p:pic>
        <p:pic>
          <p:nvPicPr>
            <p:cNvPr id="7" name="Picture 6">
              <a:extLst>
                <a:ext uri="{FF2B5EF4-FFF2-40B4-BE49-F238E27FC236}">
                  <a16:creationId xmlns:a16="http://schemas.microsoft.com/office/drawing/2014/main" id="{81B874D8-1E83-46BB-94A8-A1DD55A9F295}"/>
                </a:ext>
              </a:extLst>
            </p:cNvPr>
            <p:cNvPicPr>
              <a:picLocks noChangeAspect="1"/>
            </p:cNvPicPr>
            <p:nvPr/>
          </p:nvPicPr>
          <p:blipFill rotWithShape="1">
            <a:blip r:embed="rId5"/>
            <a:srcRect l="33937" t="24556" r="44383" b="17222"/>
            <a:stretch/>
          </p:blipFill>
          <p:spPr>
            <a:xfrm>
              <a:off x="7904478" y="3008289"/>
              <a:ext cx="1950722" cy="2946740"/>
            </a:xfrm>
            <a:prstGeom prst="rect">
              <a:avLst/>
            </a:prstGeom>
          </p:spPr>
        </p:pic>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7089C4-CB62-4390-B413-AD0A6D1F3D8E}"/>
                  </a:ext>
                </a:extLst>
              </p:cNvPr>
              <p:cNvSpPr txBox="1"/>
              <p:nvPr/>
            </p:nvSpPr>
            <p:spPr>
              <a:xfrm>
                <a:off x="265700" y="724946"/>
                <a:ext cx="11364048" cy="646331"/>
              </a:xfrm>
              <a:prstGeom prst="rect">
                <a:avLst/>
              </a:prstGeom>
              <a:noFill/>
            </p:spPr>
            <p:txBody>
              <a:bodyPr wrap="square" rtlCol="0">
                <a:spAutoFit/>
              </a:bodyPr>
              <a:lstStyle/>
              <a:p>
                <a:pPr marL="171450" indent="-171450">
                  <a:buFont typeface="Arial" panose="020B0604020202020204" pitchFamily="34" charset="0"/>
                  <a:buChar char="•"/>
                </a:pPr>
                <a:r>
                  <a:rPr lang="en-US" sz="900" dirty="0"/>
                  <a:t>The error of parameters in fit report are given in the confidence level of </a:t>
                </a:r>
                <a14:m>
                  <m:oMath xmlns:m="http://schemas.openxmlformats.org/officeDocument/2006/math">
                    <m:r>
                      <a:rPr lang="en-US" sz="900" b="0" i="1" smtClean="0">
                        <a:latin typeface="Cambria Math" panose="02040503050406030204" pitchFamily="18" charset="0"/>
                      </a:rPr>
                      <m:t>1</m:t>
                    </m:r>
                    <m:r>
                      <a:rPr lang="en-US" sz="900" b="0" i="1" smtClean="0">
                        <a:latin typeface="Cambria Math" panose="02040503050406030204" pitchFamily="18" charset="0"/>
                      </a:rPr>
                      <m:t>𝜎</m:t>
                    </m:r>
                  </m:oMath>
                </a14:m>
                <a:r>
                  <a:rPr lang="en-US" sz="900" dirty="0"/>
                  <a:t>. That is 68.27% probability that the value lies in the interval </a:t>
                </a:r>
                <a14:m>
                  <m:oMath xmlns:m="http://schemas.openxmlformats.org/officeDocument/2006/math">
                    <m:r>
                      <a:rPr lang="en-US" sz="900" b="0" i="0" smtClean="0">
                        <a:latin typeface="Cambria Math" panose="02040503050406030204" pitchFamily="18" charset="0"/>
                      </a:rPr>
                      <m:t>(</m:t>
                    </m:r>
                    <m:acc>
                      <m:accPr>
                        <m:chr m:val="̅"/>
                        <m:ctrlPr>
                          <a:rPr lang="en-US" sz="900" b="0" i="1" smtClean="0">
                            <a:latin typeface="Cambria Math" panose="02040503050406030204" pitchFamily="18" charset="0"/>
                          </a:rPr>
                        </m:ctrlPr>
                      </m:accPr>
                      <m:e>
                        <m:r>
                          <a:rPr lang="en-US" sz="900" b="0" i="1" smtClean="0">
                            <a:latin typeface="Cambria Math" panose="02040503050406030204" pitchFamily="18" charset="0"/>
                          </a:rPr>
                          <m:t>𝑥</m:t>
                        </m:r>
                      </m:e>
                    </m:acc>
                    <m:r>
                      <a:rPr lang="en-US" sz="900" b="0" i="1" smtClean="0">
                        <a:latin typeface="Cambria Math" panose="02040503050406030204" pitchFamily="18" charset="0"/>
                      </a:rPr>
                      <m:t>−</m:t>
                    </m:r>
                    <m:r>
                      <a:rPr lang="en-US" sz="900" b="0" i="1" smtClean="0">
                        <a:latin typeface="Cambria Math" panose="02040503050406030204" pitchFamily="18" charset="0"/>
                      </a:rPr>
                      <m:t>𝜎</m:t>
                    </m:r>
                    <m:r>
                      <a:rPr lang="en-US" sz="900" b="0" i="1" smtClean="0">
                        <a:latin typeface="Cambria Math" panose="02040503050406030204" pitchFamily="18" charset="0"/>
                      </a:rPr>
                      <m:t>, </m:t>
                    </m:r>
                    <m:acc>
                      <m:accPr>
                        <m:chr m:val="̅"/>
                        <m:ctrlPr>
                          <a:rPr lang="en-US" sz="900" b="0" i="1" smtClean="0">
                            <a:latin typeface="Cambria Math" panose="02040503050406030204" pitchFamily="18" charset="0"/>
                          </a:rPr>
                        </m:ctrlPr>
                      </m:accPr>
                      <m:e>
                        <m:r>
                          <a:rPr lang="en-US" sz="900" b="0" i="1" smtClean="0">
                            <a:latin typeface="Cambria Math" panose="02040503050406030204" pitchFamily="18" charset="0"/>
                          </a:rPr>
                          <m:t>𝑥</m:t>
                        </m:r>
                      </m:e>
                    </m:acc>
                    <m:r>
                      <a:rPr lang="en-US" sz="900" b="0" i="1" smtClean="0">
                        <a:latin typeface="Cambria Math" panose="02040503050406030204" pitchFamily="18" charset="0"/>
                      </a:rPr>
                      <m:t>+</m:t>
                    </m:r>
                    <m:r>
                      <a:rPr lang="en-US" sz="900" b="0" i="1" smtClean="0">
                        <a:latin typeface="Cambria Math" panose="02040503050406030204" pitchFamily="18" charset="0"/>
                      </a:rPr>
                      <m:t>𝜎</m:t>
                    </m:r>
                    <m:r>
                      <a:rPr lang="en-US" sz="900" b="0" i="1" smtClean="0">
                        <a:latin typeface="Cambria Math" panose="02040503050406030204" pitchFamily="18" charset="0"/>
                      </a:rPr>
                      <m:t>)</m:t>
                    </m:r>
                  </m:oMath>
                </a14:m>
                <a:r>
                  <a:rPr lang="en-US" sz="900" dirty="0"/>
                  <a:t>, where  </a:t>
                </a:r>
                <a14:m>
                  <m:oMath xmlns:m="http://schemas.openxmlformats.org/officeDocument/2006/math">
                    <m:acc>
                      <m:accPr>
                        <m:chr m:val="̅"/>
                        <m:ctrlPr>
                          <a:rPr lang="en-US" sz="900" i="1" smtClean="0">
                            <a:latin typeface="Cambria Math" panose="02040503050406030204" pitchFamily="18" charset="0"/>
                          </a:rPr>
                        </m:ctrlPr>
                      </m:accPr>
                      <m:e>
                        <m:r>
                          <a:rPr lang="en-US" sz="900" b="0" i="1" smtClean="0">
                            <a:latin typeface="Cambria Math" panose="02040503050406030204" pitchFamily="18" charset="0"/>
                          </a:rPr>
                          <m:t>𝑥</m:t>
                        </m:r>
                      </m:e>
                    </m:acc>
                    <m:r>
                      <a:rPr lang="en-US" sz="900" b="0" i="1" smtClean="0">
                        <a:latin typeface="Cambria Math" panose="02040503050406030204" pitchFamily="18" charset="0"/>
                      </a:rPr>
                      <m:t> </m:t>
                    </m:r>
                  </m:oMath>
                </a14:m>
                <a:r>
                  <a:rPr lang="en-US" sz="900" dirty="0"/>
                  <a:t>is the average value. Errors are calculated from the covariance matrix. For modern and correct estimation of confidence intervals, we can use the functions in </a:t>
                </a:r>
                <a:r>
                  <a:rPr lang="en-US" sz="900" dirty="0" err="1"/>
                  <a:t>lmfit</a:t>
                </a:r>
                <a:r>
                  <a:rPr lang="en-US" sz="900" dirty="0"/>
                  <a:t> package (https://lmfit.github.io/lmfit-py/confidence.html). Read for more information, but in </a:t>
                </a:r>
                <a:r>
                  <a:rPr lang="en-US" sz="900" dirty="0" err="1"/>
                  <a:t>sumary</a:t>
                </a:r>
                <a:r>
                  <a:rPr lang="en-US" sz="900" dirty="0"/>
                  <a:t>, in some models (</a:t>
                </a:r>
                <a:r>
                  <a:rPr lang="en-US" sz="900" dirty="0" err="1"/>
                  <a:t>eg.</a:t>
                </a:r>
                <a:r>
                  <a:rPr lang="en-US" sz="900" dirty="0"/>
                  <a:t> sum of exponentials), estimation of parameter errors from covariance matrix could be wrong. </a:t>
                </a:r>
                <a:r>
                  <a:rPr lang="en-US" sz="900" dirty="0" err="1"/>
                  <a:t>Lmfit</a:t>
                </a:r>
                <a:r>
                  <a:rPr lang="en-US" sz="900" dirty="0"/>
                  <a:t> package provides function to calculate confidence intervals for these parameters correctly. Also, 2D confidence plot for two parameters is possible. The calculation takes some time, because the parameters are varied and others reoptimized by fitting. This can be really computationally demanding for complicated models.</a:t>
                </a:r>
                <a:endParaRPr lang="cs-CZ" sz="900" dirty="0"/>
              </a:p>
            </p:txBody>
          </p:sp>
        </mc:Choice>
        <mc:Fallback xmlns="">
          <p:sp>
            <p:nvSpPr>
              <p:cNvPr id="9" name="TextBox 8">
                <a:extLst>
                  <a:ext uri="{FF2B5EF4-FFF2-40B4-BE49-F238E27FC236}">
                    <a16:creationId xmlns:a16="http://schemas.microsoft.com/office/drawing/2014/main" id="{927089C4-CB62-4390-B413-AD0A6D1F3D8E}"/>
                  </a:ext>
                </a:extLst>
              </p:cNvPr>
              <p:cNvSpPr txBox="1">
                <a:spLocks noRot="1" noChangeAspect="1" noMove="1" noResize="1" noEditPoints="1" noAdjustHandles="1" noChangeArrowheads="1" noChangeShapeType="1" noTextEdit="1"/>
              </p:cNvSpPr>
              <p:nvPr/>
            </p:nvSpPr>
            <p:spPr>
              <a:xfrm>
                <a:off x="265700" y="724946"/>
                <a:ext cx="11364048" cy="646331"/>
              </a:xfrm>
              <a:prstGeom prst="rect">
                <a:avLst/>
              </a:prstGeom>
              <a:blipFill>
                <a:blip r:embed="rId6"/>
                <a:stretch>
                  <a:fillRect b="-2830"/>
                </a:stretch>
              </a:blipFill>
            </p:spPr>
            <p:txBody>
              <a:bodyPr/>
              <a:lstStyle/>
              <a:p>
                <a:r>
                  <a:rPr lang="cs-CZ">
                    <a:noFill/>
                  </a:rPr>
                  <a:t> </a:t>
                </a:r>
              </a:p>
            </p:txBody>
          </p:sp>
        </mc:Fallback>
      </mc:AlternateContent>
      <p:sp>
        <p:nvSpPr>
          <p:cNvPr id="10" name="Rectangle 9">
            <a:extLst>
              <a:ext uri="{FF2B5EF4-FFF2-40B4-BE49-F238E27FC236}">
                <a16:creationId xmlns:a16="http://schemas.microsoft.com/office/drawing/2014/main" id="{8466458D-6CD7-4B96-9238-DD63B9E0EC95}"/>
              </a:ext>
            </a:extLst>
          </p:cNvPr>
          <p:cNvSpPr/>
          <p:nvPr/>
        </p:nvSpPr>
        <p:spPr>
          <a:xfrm>
            <a:off x="2699483" y="3759212"/>
            <a:ext cx="2021218" cy="24923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sp>
        <p:nvSpPr>
          <p:cNvPr id="11" name="TextBox 10">
            <a:extLst>
              <a:ext uri="{FF2B5EF4-FFF2-40B4-BE49-F238E27FC236}">
                <a16:creationId xmlns:a16="http://schemas.microsoft.com/office/drawing/2014/main" id="{9B909FDC-C0C1-4937-A84A-0554600BE07A}"/>
              </a:ext>
            </a:extLst>
          </p:cNvPr>
          <p:cNvSpPr txBox="1"/>
          <p:nvPr/>
        </p:nvSpPr>
        <p:spPr>
          <a:xfrm>
            <a:off x="2861962" y="4008450"/>
            <a:ext cx="2645835" cy="230832"/>
          </a:xfrm>
          <a:prstGeom prst="rect">
            <a:avLst/>
          </a:prstGeom>
          <a:noFill/>
        </p:spPr>
        <p:txBody>
          <a:bodyPr wrap="square" rtlCol="0">
            <a:spAutoFit/>
          </a:bodyPr>
          <a:lstStyle/>
          <a:p>
            <a:pPr marL="171450" indent="-171450">
              <a:buFont typeface="Arial" panose="020B0604020202020204" pitchFamily="34" charset="0"/>
              <a:buChar char="•"/>
            </a:pPr>
            <a:r>
              <a:rPr lang="en-US" sz="900" dirty="0"/>
              <a:t>added after fitting</a:t>
            </a:r>
            <a:endParaRPr lang="cs-CZ" sz="900" dirty="0"/>
          </a:p>
        </p:txBody>
      </p:sp>
      <p:sp>
        <p:nvSpPr>
          <p:cNvPr id="12" name="Rectangle 11">
            <a:extLst>
              <a:ext uri="{FF2B5EF4-FFF2-40B4-BE49-F238E27FC236}">
                <a16:creationId xmlns:a16="http://schemas.microsoft.com/office/drawing/2014/main" id="{85F3C06E-B4C6-4BC1-923D-AEBC2AB50523}"/>
              </a:ext>
            </a:extLst>
          </p:cNvPr>
          <p:cNvSpPr/>
          <p:nvPr/>
        </p:nvSpPr>
        <p:spPr>
          <a:xfrm>
            <a:off x="6096000" y="176134"/>
            <a:ext cx="5046766" cy="369332"/>
          </a:xfrm>
          <a:prstGeom prst="rect">
            <a:avLst/>
          </a:prstGeom>
        </p:spPr>
        <p:txBody>
          <a:bodyPr wrap="none">
            <a:spAutoFit/>
          </a:bodyPr>
          <a:lstStyle/>
          <a:p>
            <a:r>
              <a:rPr lang="en-US" dirty="0"/>
              <a:t>see </a:t>
            </a:r>
            <a:r>
              <a:rPr lang="en-US" dirty="0">
                <a:solidFill>
                  <a:schemeClr val="accent1"/>
                </a:solidFill>
                <a:hlinkClick r:id="rId7"/>
              </a:rPr>
              <a:t>https://lmfit.github.io/lmfit-py/confidence.html</a:t>
            </a:r>
            <a:endParaRPr lang="cs-CZ" dirty="0">
              <a:solidFill>
                <a:schemeClr val="accent1"/>
              </a:solidFill>
            </a:endParaRPr>
          </a:p>
        </p:txBody>
      </p:sp>
      <p:sp>
        <p:nvSpPr>
          <p:cNvPr id="13" name="TextBox 12">
            <a:extLst>
              <a:ext uri="{FF2B5EF4-FFF2-40B4-BE49-F238E27FC236}">
                <a16:creationId xmlns:a16="http://schemas.microsoft.com/office/drawing/2014/main" id="{5E21CF6A-34F2-4E6B-A813-E4EFD27EA41E}"/>
              </a:ext>
            </a:extLst>
          </p:cNvPr>
          <p:cNvSpPr txBox="1"/>
          <p:nvPr/>
        </p:nvSpPr>
        <p:spPr>
          <a:xfrm>
            <a:off x="265700" y="1379974"/>
            <a:ext cx="11364048" cy="369332"/>
          </a:xfrm>
          <a:prstGeom prst="rect">
            <a:avLst/>
          </a:prstGeom>
          <a:noFill/>
        </p:spPr>
        <p:txBody>
          <a:bodyPr wrap="square" rtlCol="0">
            <a:spAutoFit/>
          </a:bodyPr>
          <a:lstStyle/>
          <a:p>
            <a:pPr marL="171450" indent="-171450">
              <a:buFont typeface="Arial" panose="020B0604020202020204" pitchFamily="34" charset="0"/>
              <a:buChar char="•"/>
            </a:pPr>
            <a:r>
              <a:rPr lang="en-US" sz="900" dirty="0"/>
              <a:t>variable </a:t>
            </a:r>
            <a:r>
              <a:rPr lang="en-US" sz="900" dirty="0">
                <a:latin typeface="Courier New" panose="02070309020205020404" pitchFamily="49" charset="0"/>
                <a:cs typeface="Courier New" panose="02070309020205020404" pitchFamily="49" charset="0"/>
              </a:rPr>
              <a:t>fit</a:t>
            </a:r>
            <a:r>
              <a:rPr lang="en-US" sz="900" dirty="0"/>
              <a:t> is pushed to the console after fitting and is of type </a:t>
            </a:r>
            <a:r>
              <a:rPr lang="en-US" sz="900" dirty="0" err="1"/>
              <a:t>FitResult</a:t>
            </a:r>
            <a:r>
              <a:rPr lang="en-US" sz="900" dirty="0"/>
              <a:t> (API documentation). This variable has some members, the most important is </a:t>
            </a:r>
            <a:r>
              <a:rPr lang="en-US" sz="900" dirty="0" err="1">
                <a:latin typeface="Courier New" panose="02070309020205020404" pitchFamily="49" charset="0"/>
                <a:cs typeface="Courier New" panose="02070309020205020404" pitchFamily="49" charset="0"/>
              </a:rPr>
              <a:t>values_errors</a:t>
            </a:r>
            <a:r>
              <a:rPr lang="en-US" sz="900" dirty="0"/>
              <a:t>, which stores values and errors of fitted parameters as </a:t>
            </a:r>
            <a:r>
              <a:rPr lang="en-US" sz="900" dirty="0" err="1"/>
              <a:t>ndarray</a:t>
            </a:r>
            <a:r>
              <a:rPr lang="en-US" sz="900" dirty="0"/>
              <a:t>. Data can be saved to clipboard by typing to the console this command: </a:t>
            </a:r>
            <a:r>
              <a:rPr lang="en-US" sz="900" dirty="0" err="1">
                <a:latin typeface="Courier New" panose="02070309020205020404" pitchFamily="49" charset="0"/>
                <a:cs typeface="Courier New" panose="02070309020205020404" pitchFamily="49" charset="0"/>
              </a:rPr>
              <a:t>copy_to_clipboard</a:t>
            </a:r>
            <a:r>
              <a:rPr lang="en-US" sz="900" dirty="0">
                <a:latin typeface="Courier New" panose="02070309020205020404" pitchFamily="49" charset="0"/>
                <a:cs typeface="Courier New" panose="02070309020205020404" pitchFamily="49" charset="0"/>
              </a:rPr>
              <a:t>(</a:t>
            </a:r>
            <a:r>
              <a:rPr lang="en-US" sz="900" dirty="0" err="1">
                <a:latin typeface="Courier New" panose="02070309020205020404" pitchFamily="49" charset="0"/>
                <a:cs typeface="Courier New" panose="02070309020205020404" pitchFamily="49" charset="0"/>
              </a:rPr>
              <a:t>fit.values_errors</a:t>
            </a:r>
            <a:r>
              <a:rPr lang="en-US" sz="900" dirty="0">
                <a:latin typeface="Courier New" panose="02070309020205020404" pitchFamily="49" charset="0"/>
                <a:cs typeface="Courier New" panose="02070309020205020404" pitchFamily="49" charset="0"/>
              </a:rPr>
              <a:t>)</a:t>
            </a:r>
            <a:r>
              <a:rPr lang="en-US" sz="900" dirty="0">
                <a:cs typeface="Courier New" panose="02070309020205020404" pitchFamily="49" charset="0"/>
              </a:rPr>
              <a:t>and then passed to Excel for example. First column contain params values, the second corresponding errors.</a:t>
            </a:r>
            <a:endParaRPr lang="cs-CZ" sz="900"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E545ADE-05F0-44CA-B904-0492ABD120FC}"/>
              </a:ext>
            </a:extLst>
          </p:cNvPr>
          <p:cNvSpPr txBox="1"/>
          <p:nvPr/>
        </p:nvSpPr>
        <p:spPr>
          <a:xfrm>
            <a:off x="265700" y="1777196"/>
            <a:ext cx="2309860" cy="1061829"/>
          </a:xfrm>
          <a:prstGeom prst="rect">
            <a:avLst/>
          </a:prstGeom>
          <a:noFill/>
        </p:spPr>
        <p:txBody>
          <a:bodyPr wrap="square" rtlCol="0">
            <a:spAutoFit/>
          </a:bodyPr>
          <a:lstStyle/>
          <a:p>
            <a:pPr marL="171450" indent="-171450">
              <a:buFont typeface="Arial" panose="020B0604020202020204" pitchFamily="34" charset="0"/>
              <a:buChar char="•"/>
            </a:pPr>
            <a:r>
              <a:rPr lang="en-US" sz="900" dirty="0"/>
              <a:t>also, one can call </a:t>
            </a:r>
            <a:r>
              <a:rPr lang="en-US" sz="900" dirty="0" err="1">
                <a:latin typeface="Courier New" panose="02070309020205020404" pitchFamily="49" charset="0"/>
                <a:cs typeface="Courier New" panose="02070309020205020404" pitchFamily="49" charset="0"/>
              </a:rPr>
              <a:t>confidence_intervals</a:t>
            </a:r>
            <a:r>
              <a:rPr lang="en-US" sz="900" dirty="0">
                <a:latin typeface="Courier New" panose="02070309020205020404" pitchFamily="49" charset="0"/>
                <a:cs typeface="Courier New" panose="02070309020205020404" pitchFamily="49" charset="0"/>
              </a:rPr>
              <a:t>()</a:t>
            </a:r>
            <a:r>
              <a:rPr lang="en-US" sz="900" dirty="0"/>
              <a:t>, which calculates confidence intervals in a correct way, in the example below, which was the A-&gt;B-&gt;C model fit, confidence intervals for 3 </a:t>
            </a:r>
            <a:r>
              <a:rPr lang="en-US" sz="900" dirty="0" err="1"/>
              <a:t>sigmas</a:t>
            </a:r>
            <a:r>
              <a:rPr lang="en-US" sz="900" dirty="0"/>
              <a:t> (default) are given for all parameters</a:t>
            </a:r>
            <a:endParaRPr lang="cs-CZ" sz="900" dirty="0"/>
          </a:p>
        </p:txBody>
      </p:sp>
      <p:sp>
        <p:nvSpPr>
          <p:cNvPr id="16" name="Rectangle 15">
            <a:extLst>
              <a:ext uri="{FF2B5EF4-FFF2-40B4-BE49-F238E27FC236}">
                <a16:creationId xmlns:a16="http://schemas.microsoft.com/office/drawing/2014/main" id="{7EF13A45-B8C9-445A-8B51-67A7731DCAC2}"/>
              </a:ext>
            </a:extLst>
          </p:cNvPr>
          <p:cNvSpPr/>
          <p:nvPr/>
        </p:nvSpPr>
        <p:spPr>
          <a:xfrm>
            <a:off x="5694680" y="3087931"/>
            <a:ext cx="2485390" cy="44775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sp>
        <p:nvSpPr>
          <p:cNvPr id="17" name="TextBox 16">
            <a:extLst>
              <a:ext uri="{FF2B5EF4-FFF2-40B4-BE49-F238E27FC236}">
                <a16:creationId xmlns:a16="http://schemas.microsoft.com/office/drawing/2014/main" id="{92EC3684-04A1-4C11-B663-1F31CFC4CEE1}"/>
              </a:ext>
            </a:extLst>
          </p:cNvPr>
          <p:cNvSpPr txBox="1"/>
          <p:nvPr/>
        </p:nvSpPr>
        <p:spPr>
          <a:xfrm>
            <a:off x="8180240" y="3224913"/>
            <a:ext cx="2645835" cy="230832"/>
          </a:xfrm>
          <a:prstGeom prst="rect">
            <a:avLst/>
          </a:prstGeom>
          <a:noFill/>
        </p:spPr>
        <p:txBody>
          <a:bodyPr wrap="square" rtlCol="0">
            <a:spAutoFit/>
          </a:bodyPr>
          <a:lstStyle/>
          <a:p>
            <a:pPr marL="171450" indent="-171450">
              <a:buFont typeface="Arial" panose="020B0604020202020204" pitchFamily="34" charset="0"/>
              <a:buChar char="•"/>
            </a:pPr>
            <a:r>
              <a:rPr lang="en-US" sz="900" dirty="0"/>
              <a:t>correct confidence intervals for 1, 2 and 3 </a:t>
            </a:r>
            <a:r>
              <a:rPr lang="en-US" sz="900" dirty="0" err="1"/>
              <a:t>sigmas</a:t>
            </a:r>
            <a:endParaRPr lang="cs-CZ" sz="900" dirty="0"/>
          </a:p>
        </p:txBody>
      </p:sp>
      <p:sp>
        <p:nvSpPr>
          <p:cNvPr id="18" name="TextBox 17">
            <a:extLst>
              <a:ext uri="{FF2B5EF4-FFF2-40B4-BE49-F238E27FC236}">
                <a16:creationId xmlns:a16="http://schemas.microsoft.com/office/drawing/2014/main" id="{2EA78509-7DE8-4B65-B554-B7DAE31477D3}"/>
              </a:ext>
            </a:extLst>
          </p:cNvPr>
          <p:cNvSpPr txBox="1"/>
          <p:nvPr/>
        </p:nvSpPr>
        <p:spPr>
          <a:xfrm>
            <a:off x="295276" y="2866915"/>
            <a:ext cx="2309860" cy="784830"/>
          </a:xfrm>
          <a:prstGeom prst="rect">
            <a:avLst/>
          </a:prstGeom>
          <a:noFill/>
        </p:spPr>
        <p:txBody>
          <a:bodyPr wrap="square" rtlCol="0">
            <a:spAutoFit/>
          </a:bodyPr>
          <a:lstStyle/>
          <a:p>
            <a:pPr marL="171450" indent="-171450">
              <a:buFont typeface="Arial" panose="020B0604020202020204" pitchFamily="34" charset="0"/>
              <a:buChar char="•"/>
            </a:pPr>
            <a:r>
              <a:rPr lang="en-US" sz="900" dirty="0"/>
              <a:t>parameters are symmetrical of both sides, therefore, the analysis would not be necessary, errors from fit report are correct, but for some other models, this could not be the case</a:t>
            </a:r>
            <a:endParaRPr lang="cs-CZ" sz="900" dirty="0"/>
          </a:p>
        </p:txBody>
      </p:sp>
      <p:sp>
        <p:nvSpPr>
          <p:cNvPr id="19" name="TextBox 18">
            <a:extLst>
              <a:ext uri="{FF2B5EF4-FFF2-40B4-BE49-F238E27FC236}">
                <a16:creationId xmlns:a16="http://schemas.microsoft.com/office/drawing/2014/main" id="{CA6606D4-7DE7-49F0-9547-6324534D5707}"/>
              </a:ext>
            </a:extLst>
          </p:cNvPr>
          <p:cNvSpPr txBox="1"/>
          <p:nvPr/>
        </p:nvSpPr>
        <p:spPr>
          <a:xfrm>
            <a:off x="292467" y="3731451"/>
            <a:ext cx="2309860" cy="1477328"/>
          </a:xfrm>
          <a:prstGeom prst="rect">
            <a:avLst/>
          </a:prstGeom>
          <a:noFill/>
        </p:spPr>
        <p:txBody>
          <a:bodyPr wrap="square" rtlCol="0">
            <a:spAutoFit/>
          </a:bodyPr>
          <a:lstStyle/>
          <a:p>
            <a:pPr marL="171450" indent="-171450">
              <a:buFont typeface="Arial" panose="020B0604020202020204" pitchFamily="34" charset="0"/>
              <a:buChar char="•"/>
            </a:pPr>
            <a:r>
              <a:rPr lang="en-US" sz="900" dirty="0"/>
              <a:t>correlation between parameters can be also plotted by calling </a:t>
            </a:r>
            <a:r>
              <a:rPr lang="en-US" sz="900" dirty="0">
                <a:latin typeface="Courier New" panose="02070309020205020404" pitchFamily="49" charset="0"/>
                <a:cs typeface="Courier New" panose="02070309020205020404" pitchFamily="49" charset="0"/>
              </a:rPr>
              <a:t>confidence_interval2D() </a:t>
            </a:r>
            <a:r>
              <a:rPr lang="en-US" sz="900" dirty="0"/>
              <a:t>function, see API documentation for parameter descriptions</a:t>
            </a:r>
          </a:p>
          <a:p>
            <a:pPr marL="171450" indent="-171450">
              <a:buFont typeface="Arial" panose="020B0604020202020204" pitchFamily="34" charset="0"/>
              <a:buChar char="•"/>
            </a:pPr>
            <a:r>
              <a:rPr lang="en-US" sz="900" dirty="0"/>
              <a:t>we can see </a:t>
            </a:r>
            <a:r>
              <a:rPr lang="en-US" sz="900" dirty="0" err="1"/>
              <a:t>elipses</a:t>
            </a:r>
            <a:r>
              <a:rPr lang="en-US" sz="900" dirty="0"/>
              <a:t>, which is correct, but for other models, which does not behave normally, other shapes can be observes, also, if too complicated model is chosen, more minima can be observed</a:t>
            </a:r>
            <a:endParaRPr lang="cs-CZ" sz="900" dirty="0"/>
          </a:p>
        </p:txBody>
      </p:sp>
    </p:spTree>
    <p:extLst>
      <p:ext uri="{BB962C8B-B14F-4D97-AF65-F5344CB8AC3E}">
        <p14:creationId xmlns:p14="http://schemas.microsoft.com/office/powerpoint/2010/main" val="3049738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5DDD0E-A6FC-4C47-8A09-771BDB188F1F}"/>
              </a:ext>
            </a:extLst>
          </p:cNvPr>
          <p:cNvSpPr txBox="1"/>
          <p:nvPr/>
        </p:nvSpPr>
        <p:spPr>
          <a:xfrm>
            <a:off x="286594" y="199329"/>
            <a:ext cx="5977534" cy="461665"/>
          </a:xfrm>
          <a:prstGeom prst="rect">
            <a:avLst/>
          </a:prstGeom>
          <a:noFill/>
        </p:spPr>
        <p:txBody>
          <a:bodyPr wrap="none" rtlCol="0">
            <a:spAutoFit/>
          </a:bodyPr>
          <a:lstStyle/>
          <a:p>
            <a:r>
              <a:rPr lang="cs-CZ" sz="2400" b="1"/>
              <a:t>Example: Photo</a:t>
            </a:r>
            <a:r>
              <a:rPr lang="en-US" sz="2400" b="1"/>
              <a:t>decomposition</a:t>
            </a:r>
            <a:r>
              <a:rPr lang="cs-CZ" sz="2400" b="1"/>
              <a:t> QY calculation</a:t>
            </a:r>
            <a:endParaRPr lang="cs-CZ" sz="2400" b="1" dirty="0"/>
          </a:p>
        </p:txBody>
      </p:sp>
      <p:sp>
        <p:nvSpPr>
          <p:cNvPr id="16" name="TextBox 15">
            <a:extLst>
              <a:ext uri="{FF2B5EF4-FFF2-40B4-BE49-F238E27FC236}">
                <a16:creationId xmlns:a16="http://schemas.microsoft.com/office/drawing/2014/main" id="{1E571893-7E8D-4A36-B8E7-407C8D561216}"/>
              </a:ext>
            </a:extLst>
          </p:cNvPr>
          <p:cNvSpPr txBox="1"/>
          <p:nvPr/>
        </p:nvSpPr>
        <p:spPr>
          <a:xfrm>
            <a:off x="1071083" y="4011403"/>
            <a:ext cx="2092111" cy="369332"/>
          </a:xfrm>
          <a:prstGeom prst="rect">
            <a:avLst/>
          </a:prstGeom>
          <a:noFill/>
        </p:spPr>
        <p:txBody>
          <a:bodyPr wrap="none" rtlCol="0">
            <a:spAutoFit/>
          </a:bodyPr>
          <a:lstStyle/>
          <a:p>
            <a:r>
              <a:rPr lang="en-US"/>
              <a:t>Actinometer (3 sets)</a:t>
            </a:r>
            <a:endParaRPr lang="cs-CZ"/>
          </a:p>
        </p:txBody>
      </p:sp>
      <p:sp>
        <p:nvSpPr>
          <p:cNvPr id="17" name="TextBox 16">
            <a:extLst>
              <a:ext uri="{FF2B5EF4-FFF2-40B4-BE49-F238E27FC236}">
                <a16:creationId xmlns:a16="http://schemas.microsoft.com/office/drawing/2014/main" id="{DAB404BD-6F79-448A-8053-14DEAC408D58}"/>
              </a:ext>
            </a:extLst>
          </p:cNvPr>
          <p:cNvSpPr txBox="1"/>
          <p:nvPr/>
        </p:nvSpPr>
        <p:spPr>
          <a:xfrm>
            <a:off x="5214348" y="4011403"/>
            <a:ext cx="1957972" cy="369332"/>
          </a:xfrm>
          <a:prstGeom prst="rect">
            <a:avLst/>
          </a:prstGeom>
          <a:noFill/>
        </p:spPr>
        <p:txBody>
          <a:bodyPr wrap="none" rtlCol="0">
            <a:spAutoFit/>
          </a:bodyPr>
          <a:lstStyle/>
          <a:p>
            <a:r>
              <a:rPr lang="en-US"/>
              <a:t>Compound (3 sets)</a:t>
            </a:r>
            <a:endParaRPr lang="cs-CZ"/>
          </a:p>
        </p:txBody>
      </p:sp>
      <p:sp>
        <p:nvSpPr>
          <p:cNvPr id="18" name="TextBox 17">
            <a:extLst>
              <a:ext uri="{FF2B5EF4-FFF2-40B4-BE49-F238E27FC236}">
                <a16:creationId xmlns:a16="http://schemas.microsoft.com/office/drawing/2014/main" id="{1FDD7F65-0F6E-48B5-9408-29A2972C9B0F}"/>
              </a:ext>
            </a:extLst>
          </p:cNvPr>
          <p:cNvSpPr txBox="1"/>
          <p:nvPr/>
        </p:nvSpPr>
        <p:spPr>
          <a:xfrm>
            <a:off x="9223474" y="4011403"/>
            <a:ext cx="1841530" cy="369332"/>
          </a:xfrm>
          <a:prstGeom prst="rect">
            <a:avLst/>
          </a:prstGeom>
          <a:noFill/>
        </p:spPr>
        <p:txBody>
          <a:bodyPr wrap="none" rtlCol="0">
            <a:spAutoFit/>
          </a:bodyPr>
          <a:lstStyle/>
          <a:p>
            <a:r>
              <a:rPr lang="en-US"/>
              <a:t>Irradiation source</a:t>
            </a:r>
            <a:endParaRPr lang="cs-CZ"/>
          </a:p>
        </p:txBody>
      </p:sp>
      <p:pic>
        <p:nvPicPr>
          <p:cNvPr id="20" name="Graphic 19">
            <a:extLst>
              <a:ext uri="{FF2B5EF4-FFF2-40B4-BE49-F238E27FC236}">
                <a16:creationId xmlns:a16="http://schemas.microsoft.com/office/drawing/2014/main" id="{F4DE92D4-1F84-41DF-9899-3E6F3199AC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9082" y="4407754"/>
            <a:ext cx="4013835" cy="2213610"/>
          </a:xfrm>
          <a:prstGeom prst="rect">
            <a:avLst/>
          </a:prstGeom>
        </p:spPr>
      </p:pic>
      <p:pic>
        <p:nvPicPr>
          <p:cNvPr id="21" name="Graphic 20">
            <a:extLst>
              <a:ext uri="{FF2B5EF4-FFF2-40B4-BE49-F238E27FC236}">
                <a16:creationId xmlns:a16="http://schemas.microsoft.com/office/drawing/2014/main" id="{F2A0E2CC-3B61-4A6C-BE7A-329181831E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4445061"/>
            <a:ext cx="4107180" cy="2213610"/>
          </a:xfrm>
          <a:prstGeom prst="rect">
            <a:avLst/>
          </a:prstGeom>
        </p:spPr>
      </p:pic>
      <p:pic>
        <p:nvPicPr>
          <p:cNvPr id="22" name="Graphic 21">
            <a:extLst>
              <a:ext uri="{FF2B5EF4-FFF2-40B4-BE49-F238E27FC236}">
                <a16:creationId xmlns:a16="http://schemas.microsoft.com/office/drawing/2014/main" id="{A916D3D3-15E1-4B77-9A35-A91054FFED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2917" y="4407754"/>
            <a:ext cx="4004224" cy="2169228"/>
          </a:xfrm>
          <a:prstGeom prst="rect">
            <a:avLst/>
          </a:prstGeom>
        </p:spPr>
      </p:pic>
      <p:pic>
        <p:nvPicPr>
          <p:cNvPr id="23" name="Picture 22">
            <a:extLst>
              <a:ext uri="{FF2B5EF4-FFF2-40B4-BE49-F238E27FC236}">
                <a16:creationId xmlns:a16="http://schemas.microsoft.com/office/drawing/2014/main" id="{6589E611-CA97-4DFF-BF8C-8BD6B5FB56D7}"/>
              </a:ext>
            </a:extLst>
          </p:cNvPr>
          <p:cNvPicPr>
            <a:picLocks noChangeAspect="1"/>
          </p:cNvPicPr>
          <p:nvPr/>
        </p:nvPicPr>
        <p:blipFill>
          <a:blip r:embed="rId9"/>
          <a:stretch>
            <a:fillRect/>
          </a:stretch>
        </p:blipFill>
        <p:spPr>
          <a:xfrm>
            <a:off x="6049625" y="866519"/>
            <a:ext cx="6057516" cy="2755553"/>
          </a:xfrm>
          <a:prstGeom prst="rect">
            <a:avLst/>
          </a:prstGeom>
        </p:spPr>
      </p:pic>
      <p:sp>
        <p:nvSpPr>
          <p:cNvPr id="24" name="Oval 23">
            <a:extLst>
              <a:ext uri="{FF2B5EF4-FFF2-40B4-BE49-F238E27FC236}">
                <a16:creationId xmlns:a16="http://schemas.microsoft.com/office/drawing/2014/main" id="{144A28B1-CB3A-4C56-814B-19E813D047BA}"/>
              </a:ext>
            </a:extLst>
          </p:cNvPr>
          <p:cNvSpPr/>
          <p:nvPr/>
        </p:nvSpPr>
        <p:spPr>
          <a:xfrm>
            <a:off x="10003975" y="2666785"/>
            <a:ext cx="515200" cy="5152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cxnSp>
        <p:nvCxnSpPr>
          <p:cNvPr id="26" name="Straight Arrow Connector 25">
            <a:extLst>
              <a:ext uri="{FF2B5EF4-FFF2-40B4-BE49-F238E27FC236}">
                <a16:creationId xmlns:a16="http://schemas.microsoft.com/office/drawing/2014/main" id="{56196635-E4CA-4733-8C59-C2FB56774BC3}"/>
              </a:ext>
            </a:extLst>
          </p:cNvPr>
          <p:cNvCxnSpPr>
            <a:cxnSpLocks/>
          </p:cNvCxnSpPr>
          <p:nvPr/>
        </p:nvCxnSpPr>
        <p:spPr>
          <a:xfrm flipV="1">
            <a:off x="4993640" y="3116065"/>
            <a:ext cx="5010335" cy="89533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3412DE8-089F-4212-8D40-06CD4B4FBA3F}"/>
                  </a:ext>
                </a:extLst>
              </p:cNvPr>
              <p:cNvSpPr txBox="1"/>
              <p:nvPr/>
            </p:nvSpPr>
            <p:spPr>
              <a:xfrm>
                <a:off x="182319" y="528168"/>
                <a:ext cx="5857726" cy="3631763"/>
              </a:xfrm>
              <a:prstGeom prst="rect">
                <a:avLst/>
              </a:prstGeom>
              <a:noFill/>
            </p:spPr>
            <p:txBody>
              <a:bodyPr wrap="square" rtlCol="0">
                <a:spAutoFit/>
              </a:bodyPr>
              <a:lstStyle/>
              <a:p>
                <a:pPr marL="171450" indent="-171450">
                  <a:buFont typeface="Arial" panose="020B0604020202020204" pitchFamily="34" charset="0"/>
                  <a:buChar char="•"/>
                </a:pPr>
                <a:r>
                  <a:rPr lang="en-US" sz="1000"/>
                  <a:t>In this example, I show how to use this program to calculate the quantum yield of photodecomposition of measured compound based on the known photodecomposition quantum yield of an actinometer</a:t>
                </a:r>
              </a:p>
              <a:p>
                <a:pPr marL="171450" indent="-171450">
                  <a:buFont typeface="Arial" panose="020B0604020202020204" pitchFamily="34" charset="0"/>
                  <a:buChar char="•"/>
                </a:pPr>
                <a:endParaRPr lang="en-US" sz="1000"/>
              </a:p>
              <a:p>
                <a:pPr marL="171450" indent="-171450">
                  <a:buFont typeface="Arial" panose="020B0604020202020204" pitchFamily="34" charset="0"/>
                  <a:buChar char="•"/>
                </a:pPr>
                <a:r>
                  <a:rPr lang="en-US" sz="1000"/>
                  <a:t>First, the light source was established, it was Hg(Xe) arc lamp with suitable filter (here ~320 </a:t>
                </a:r>
                <a14:m>
                  <m:oMath xmlns:m="http://schemas.openxmlformats.org/officeDocument/2006/math">
                    <m:r>
                      <a:rPr lang="en-US" sz="1000" b="0" i="1" smtClean="0">
                        <a:latin typeface="Cambria Math" panose="02040503050406030204" pitchFamily="18" charset="0"/>
                      </a:rPr>
                      <m:t>±</m:t>
                    </m:r>
                  </m:oMath>
                </a14:m>
                <a:r>
                  <a:rPr lang="en-US" sz="1000"/>
                  <a:t> 20 nm) and emission spectrum was measured using OceanOptics</a:t>
                </a:r>
              </a:p>
              <a:p>
                <a:pPr marL="171450" indent="-171450">
                  <a:buFont typeface="Arial" panose="020B0604020202020204" pitchFamily="34" charset="0"/>
                  <a:buChar char="•"/>
                </a:pPr>
                <a:endParaRPr lang="en-US" sz="1000"/>
              </a:p>
              <a:p>
                <a:pPr marL="171450" indent="-171450">
                  <a:buFont typeface="Arial" panose="020B0604020202020204" pitchFamily="34" charset="0"/>
                  <a:buChar char="•"/>
                </a:pPr>
                <a:r>
                  <a:rPr lang="en-US" sz="1000"/>
                  <a:t>Then, the actinometer solution in cuvette was irradiated for 5, 10 and 15 minutes and UV-VIS spectra were taken, this was then repeated 2 times which gave in total 3 sets of measured spectra, the </a:t>
                </a:r>
                <a:r>
                  <a:rPr lang="en-US" sz="1000">
                    <a:solidFill>
                      <a:srgbClr val="FF0000"/>
                    </a:solidFill>
                  </a:rPr>
                  <a:t>red</a:t>
                </a:r>
                <a:r>
                  <a:rPr lang="en-US" sz="1000"/>
                  <a:t> curves are spectra before irradiation and </a:t>
                </a:r>
                <a:r>
                  <a:rPr lang="en-US" sz="1000">
                    <a:solidFill>
                      <a:srgbClr val="FFFF00"/>
                    </a:solidFill>
                  </a:rPr>
                  <a:t>yellow</a:t>
                </a:r>
                <a:r>
                  <a:rPr lang="en-US" sz="1000"/>
                  <a:t>, </a:t>
                </a:r>
                <a:r>
                  <a:rPr lang="en-US" sz="1000">
                    <a:solidFill>
                      <a:srgbClr val="00B050"/>
                    </a:solidFill>
                  </a:rPr>
                  <a:t>green</a:t>
                </a:r>
                <a:r>
                  <a:rPr lang="en-US" sz="1000"/>
                  <a:t> and </a:t>
                </a:r>
                <a:r>
                  <a:rPr lang="en-US" sz="1000">
                    <a:solidFill>
                      <a:srgbClr val="00B0F0"/>
                    </a:solidFill>
                  </a:rPr>
                  <a:t>cyan</a:t>
                </a:r>
                <a:r>
                  <a:rPr lang="en-US" sz="1000"/>
                  <a:t> are after 5, 10 and 15 </a:t>
                </a:r>
                <a:r>
                  <a:rPr lang="en-US" sz="1000" b="1"/>
                  <a:t>minutes</a:t>
                </a:r>
                <a:r>
                  <a:rPr lang="en-US" sz="1000"/>
                  <a:t> of irradiation, respectively</a:t>
                </a:r>
              </a:p>
              <a:p>
                <a:pPr marL="171450" indent="-171450">
                  <a:buFont typeface="Arial" panose="020B0604020202020204" pitchFamily="34" charset="0"/>
                  <a:buChar char="•"/>
                </a:pPr>
                <a:r>
                  <a:rPr lang="en-US" sz="1000"/>
                  <a:t>The same procedure was repeated for compound whose photodecomposition quantum yield was not known</a:t>
                </a:r>
              </a:p>
              <a:p>
                <a:pPr marL="171450" indent="-171450">
                  <a:buFont typeface="Arial" panose="020B0604020202020204" pitchFamily="34" charset="0"/>
                  <a:buChar char="•"/>
                </a:pPr>
                <a:endParaRPr lang="en-US" sz="1000"/>
              </a:p>
              <a:p>
                <a:pPr marL="171450" indent="-171450">
                  <a:buFont typeface="Arial" panose="020B0604020202020204" pitchFamily="34" charset="0"/>
                  <a:buChar char="•"/>
                </a:pPr>
                <a:r>
                  <a:rPr lang="en-US" sz="1000"/>
                  <a:t>The volumes of the cuvette were kept the same for all measurements, the initial absorbance should be similar and high (~2), here, the actinometer absorbance was a bit lower</a:t>
                </a:r>
                <a:r>
                  <a:rPr lang="cs-CZ" sz="1000"/>
                  <a:t> </a:t>
                </a:r>
                <a:r>
                  <a:rPr lang="en-US" sz="1000"/>
                  <a:t>(the absorbance at irradiation wavelength is actually very small, but we could not follow the reaction by absorption spectroscopy if we wanted the absorbance at irradiation wavelength to be high)</a:t>
                </a:r>
              </a:p>
              <a:p>
                <a:pPr marL="171450" indent="-171450">
                  <a:buFont typeface="Arial" panose="020B0604020202020204" pitchFamily="34" charset="0"/>
                  <a:buChar char="•"/>
                </a:pPr>
                <a:r>
                  <a:rPr lang="en-US" sz="1000"/>
                  <a:t>The showed spectra of actinometer and compound are already processed by baseline correction and cut to (220 to 500 nm) range, the emission source spectrum was baseline corrected and normalized</a:t>
                </a:r>
              </a:p>
              <a:p>
                <a:pPr marL="171450" indent="-171450">
                  <a:buFont typeface="Arial" panose="020B0604020202020204" pitchFamily="34" charset="0"/>
                  <a:buChar char="•"/>
                </a:pPr>
                <a:endParaRPr lang="en-US" sz="1000"/>
              </a:p>
              <a:p>
                <a:pPr marL="171450" indent="-171450">
                  <a:buFont typeface="Arial" panose="020B0604020202020204" pitchFamily="34" charset="0"/>
                  <a:buChar char="•"/>
                </a:pPr>
                <a:r>
                  <a:rPr lang="en-US" sz="1000"/>
                  <a:t>The goal is to calculate the photodecomposition qantum yield of measured compound with the use of proper statistics and with the use of irradiation source spectrum, the correction to </a:t>
                </a:r>
                <a:r>
                  <a:rPr lang="en-US" sz="1000" b="1"/>
                  <a:t>unequal absorbances </a:t>
                </a:r>
                <a:r>
                  <a:rPr lang="en-US" sz="1000"/>
                  <a:t>of actinometer and compound at irradiation wavelength has to be used -  in this region</a:t>
                </a:r>
              </a:p>
            </p:txBody>
          </p:sp>
        </mc:Choice>
        <mc:Fallback xmlns="">
          <p:sp>
            <p:nvSpPr>
              <p:cNvPr id="5" name="TextBox 4">
                <a:extLst>
                  <a:ext uri="{FF2B5EF4-FFF2-40B4-BE49-F238E27FC236}">
                    <a16:creationId xmlns:a16="http://schemas.microsoft.com/office/drawing/2014/main" id="{73412DE8-089F-4212-8D40-06CD4B4FBA3F}"/>
                  </a:ext>
                </a:extLst>
              </p:cNvPr>
              <p:cNvSpPr txBox="1">
                <a:spLocks noRot="1" noChangeAspect="1" noMove="1" noResize="1" noEditPoints="1" noAdjustHandles="1" noChangeArrowheads="1" noChangeShapeType="1" noTextEdit="1"/>
              </p:cNvSpPr>
              <p:nvPr/>
            </p:nvSpPr>
            <p:spPr>
              <a:xfrm>
                <a:off x="182319" y="528168"/>
                <a:ext cx="5857726" cy="3631763"/>
              </a:xfrm>
              <a:prstGeom prst="rect">
                <a:avLst/>
              </a:prstGeom>
              <a:blipFill>
                <a:blip r:embed="rId10"/>
                <a:stretch>
                  <a:fillRect r="-208" b="-168"/>
                </a:stretch>
              </a:blipFill>
            </p:spPr>
            <p:txBody>
              <a:bodyPr/>
              <a:lstStyle/>
              <a:p>
                <a:r>
                  <a:rPr lang="cs-CZ">
                    <a:noFill/>
                  </a:rPr>
                  <a:t> </a:t>
                </a:r>
              </a:p>
            </p:txBody>
          </p:sp>
        </mc:Fallback>
      </mc:AlternateContent>
      <p:graphicFrame>
        <p:nvGraphicFramePr>
          <p:cNvPr id="30" name="Object 29">
            <a:extLst>
              <a:ext uri="{FF2B5EF4-FFF2-40B4-BE49-F238E27FC236}">
                <a16:creationId xmlns:a16="http://schemas.microsoft.com/office/drawing/2014/main" id="{64CBAC75-4B3A-40CC-A44F-B3225A9AE229}"/>
              </a:ext>
            </a:extLst>
          </p:cNvPr>
          <p:cNvGraphicFramePr>
            <a:graphicFrameLocks noChangeAspect="1"/>
          </p:cNvGraphicFramePr>
          <p:nvPr>
            <p:extLst>
              <p:ext uri="{D42A27DB-BD31-4B8C-83A1-F6EECF244321}">
                <p14:modId xmlns:p14="http://schemas.microsoft.com/office/powerpoint/2010/main" val="1825628580"/>
              </p:ext>
            </p:extLst>
          </p:nvPr>
        </p:nvGraphicFramePr>
        <p:xfrm>
          <a:off x="618465" y="4594991"/>
          <a:ext cx="1736116" cy="351886"/>
        </p:xfrm>
        <a:graphic>
          <a:graphicData uri="http://schemas.openxmlformats.org/presentationml/2006/ole">
            <mc:AlternateContent xmlns:mc="http://schemas.openxmlformats.org/markup-compatibility/2006">
              <mc:Choice xmlns:v="urn:schemas-microsoft-com:vml" Requires="v">
                <p:oleObj spid="_x0000_s1070" name="CS ChemDraw Drawing" r:id="rId11" imgW="3782639" imgH="766675" progId="ChemDraw.Document.6.0">
                  <p:embed/>
                </p:oleObj>
              </mc:Choice>
              <mc:Fallback>
                <p:oleObj name="CS ChemDraw Drawing" r:id="rId11" imgW="3782639" imgH="766675" progId="ChemDraw.Document.6.0">
                  <p:embed/>
                  <p:pic>
                    <p:nvPicPr>
                      <p:cNvPr id="0" name=""/>
                      <p:cNvPicPr/>
                      <p:nvPr/>
                    </p:nvPicPr>
                    <p:blipFill>
                      <a:blip r:embed="rId12"/>
                      <a:stretch>
                        <a:fillRect/>
                      </a:stretch>
                    </p:blipFill>
                    <p:spPr>
                      <a:xfrm>
                        <a:off x="618465" y="4594991"/>
                        <a:ext cx="1736116" cy="351886"/>
                      </a:xfrm>
                      <a:prstGeom prst="rect">
                        <a:avLst/>
                      </a:prstGeom>
                    </p:spPr>
                  </p:pic>
                </p:oleObj>
              </mc:Fallback>
            </mc:AlternateContent>
          </a:graphicData>
        </a:graphic>
      </p:graphicFrame>
      <p:graphicFrame>
        <p:nvGraphicFramePr>
          <p:cNvPr id="31" name="Object 30">
            <a:extLst>
              <a:ext uri="{FF2B5EF4-FFF2-40B4-BE49-F238E27FC236}">
                <a16:creationId xmlns:a16="http://schemas.microsoft.com/office/drawing/2014/main" id="{999C1A11-7AD8-44DA-844E-69C607D9A77F}"/>
              </a:ext>
            </a:extLst>
          </p:cNvPr>
          <p:cNvGraphicFramePr>
            <a:graphicFrameLocks noChangeAspect="1"/>
          </p:cNvGraphicFramePr>
          <p:nvPr>
            <p:extLst>
              <p:ext uri="{D42A27DB-BD31-4B8C-83A1-F6EECF244321}">
                <p14:modId xmlns:p14="http://schemas.microsoft.com/office/powerpoint/2010/main" val="1576557133"/>
              </p:ext>
            </p:extLst>
          </p:nvPr>
        </p:nvGraphicFramePr>
        <p:xfrm>
          <a:off x="4756999" y="4587848"/>
          <a:ext cx="1979082" cy="550248"/>
        </p:xfrm>
        <a:graphic>
          <a:graphicData uri="http://schemas.openxmlformats.org/presentationml/2006/ole">
            <mc:AlternateContent xmlns:mc="http://schemas.openxmlformats.org/markup-compatibility/2006">
              <mc:Choice xmlns:v="urn:schemas-microsoft-com:vml" Requires="v">
                <p:oleObj spid="_x0000_s1071" name="CS ChemDraw Drawing" r:id="rId13" imgW="4517136" imgH="1255760" progId="ChemDraw.Document.6.0">
                  <p:embed/>
                </p:oleObj>
              </mc:Choice>
              <mc:Fallback>
                <p:oleObj name="CS ChemDraw Drawing" r:id="rId13" imgW="4517136" imgH="1255760" progId="ChemDraw.Document.6.0">
                  <p:embed/>
                  <p:pic>
                    <p:nvPicPr>
                      <p:cNvPr id="0" name=""/>
                      <p:cNvPicPr/>
                      <p:nvPr/>
                    </p:nvPicPr>
                    <p:blipFill>
                      <a:blip r:embed="rId14"/>
                      <a:stretch>
                        <a:fillRect/>
                      </a:stretch>
                    </p:blipFill>
                    <p:spPr>
                      <a:xfrm>
                        <a:off x="4756999" y="4587848"/>
                        <a:ext cx="1979082" cy="550248"/>
                      </a:xfrm>
                      <a:prstGeom prst="rect">
                        <a:avLst/>
                      </a:prstGeom>
                    </p:spPr>
                  </p:pic>
                </p:oleObj>
              </mc:Fallback>
            </mc:AlternateContent>
          </a:graphicData>
        </a:graphic>
      </p:graphicFrame>
      <p:graphicFrame>
        <p:nvGraphicFramePr>
          <p:cNvPr id="32" name="Object 31">
            <a:extLst>
              <a:ext uri="{FF2B5EF4-FFF2-40B4-BE49-F238E27FC236}">
                <a16:creationId xmlns:a16="http://schemas.microsoft.com/office/drawing/2014/main" id="{F892535E-7328-4953-97D6-4307910DE0DC}"/>
              </a:ext>
            </a:extLst>
          </p:cNvPr>
          <p:cNvGraphicFramePr>
            <a:graphicFrameLocks noChangeAspect="1"/>
          </p:cNvGraphicFramePr>
          <p:nvPr>
            <p:extLst>
              <p:ext uri="{D42A27DB-BD31-4B8C-83A1-F6EECF244321}">
                <p14:modId xmlns:p14="http://schemas.microsoft.com/office/powerpoint/2010/main" val="3162702028"/>
              </p:ext>
            </p:extLst>
          </p:nvPr>
        </p:nvGraphicFramePr>
        <p:xfrm>
          <a:off x="4607639" y="5654040"/>
          <a:ext cx="580232" cy="299244"/>
        </p:xfrm>
        <a:graphic>
          <a:graphicData uri="http://schemas.openxmlformats.org/presentationml/2006/ole">
            <mc:AlternateContent xmlns:mc="http://schemas.openxmlformats.org/markup-compatibility/2006">
              <mc:Choice xmlns:v="urn:schemas-microsoft-com:vml" Requires="v">
                <p:oleObj spid="_x0000_s1072" name="CS ChemDraw Drawing" r:id="rId15" imgW="1159799" imgH="598671" progId="ChemDraw.Document.6.0">
                  <p:embed/>
                </p:oleObj>
              </mc:Choice>
              <mc:Fallback>
                <p:oleObj name="CS ChemDraw Drawing" r:id="rId15" imgW="1159799" imgH="598671" progId="ChemDraw.Document.6.0">
                  <p:embed/>
                  <p:pic>
                    <p:nvPicPr>
                      <p:cNvPr id="0" name=""/>
                      <p:cNvPicPr/>
                      <p:nvPr/>
                    </p:nvPicPr>
                    <p:blipFill>
                      <a:blip r:embed="rId16"/>
                      <a:stretch>
                        <a:fillRect/>
                      </a:stretch>
                    </p:blipFill>
                    <p:spPr>
                      <a:xfrm>
                        <a:off x="4607639" y="5654040"/>
                        <a:ext cx="580232" cy="299244"/>
                      </a:xfrm>
                      <a:prstGeom prst="rect">
                        <a:avLst/>
                      </a:prstGeom>
                    </p:spPr>
                  </p:pic>
                </p:oleObj>
              </mc:Fallback>
            </mc:AlternateContent>
          </a:graphicData>
        </a:graphic>
      </p:graphicFrame>
      <p:cxnSp>
        <p:nvCxnSpPr>
          <p:cNvPr id="34" name="Straight Arrow Connector 33">
            <a:extLst>
              <a:ext uri="{FF2B5EF4-FFF2-40B4-BE49-F238E27FC236}">
                <a16:creationId xmlns:a16="http://schemas.microsoft.com/office/drawing/2014/main" id="{ED04D7A5-2B61-4504-9541-5EC9E262CD6F}"/>
              </a:ext>
            </a:extLst>
          </p:cNvPr>
          <p:cNvCxnSpPr>
            <a:cxnSpLocks/>
          </p:cNvCxnSpPr>
          <p:nvPr/>
        </p:nvCxnSpPr>
        <p:spPr>
          <a:xfrm flipV="1">
            <a:off x="4857750" y="5200650"/>
            <a:ext cx="80010" cy="45339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5" name="TextBox 34">
            <a:extLst>
              <a:ext uri="{FF2B5EF4-FFF2-40B4-BE49-F238E27FC236}">
                <a16:creationId xmlns:a16="http://schemas.microsoft.com/office/drawing/2014/main" id="{79335BB8-999D-4B69-B5EF-F1A7FE8E4D5E}"/>
              </a:ext>
            </a:extLst>
          </p:cNvPr>
          <p:cNvSpPr txBox="1"/>
          <p:nvPr/>
        </p:nvSpPr>
        <p:spPr>
          <a:xfrm>
            <a:off x="4535618" y="5901863"/>
            <a:ext cx="804284" cy="338554"/>
          </a:xfrm>
          <a:prstGeom prst="rect">
            <a:avLst/>
          </a:prstGeom>
          <a:noFill/>
        </p:spPr>
        <p:txBody>
          <a:bodyPr wrap="square" rtlCol="0">
            <a:spAutoFit/>
          </a:bodyPr>
          <a:lstStyle/>
          <a:p>
            <a:r>
              <a:rPr lang="en-US" sz="800"/>
              <a:t>absorbing photoproduct</a:t>
            </a:r>
            <a:endParaRPr lang="cs-CZ" sz="800"/>
          </a:p>
        </p:txBody>
      </p:sp>
    </p:spTree>
    <p:extLst>
      <p:ext uri="{BB962C8B-B14F-4D97-AF65-F5344CB8AC3E}">
        <p14:creationId xmlns:p14="http://schemas.microsoft.com/office/powerpoint/2010/main" val="183511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727A137-4EE7-4C0E-813F-A27AB22439A9}"/>
              </a:ext>
            </a:extLst>
          </p:cNvPr>
          <p:cNvSpPr txBox="1"/>
          <p:nvPr/>
        </p:nvSpPr>
        <p:spPr>
          <a:xfrm>
            <a:off x="236288" y="682706"/>
            <a:ext cx="11242539" cy="577081"/>
          </a:xfrm>
          <a:prstGeom prst="rect">
            <a:avLst/>
          </a:prstGeom>
          <a:noFill/>
        </p:spPr>
        <p:txBody>
          <a:bodyPr wrap="square" rtlCol="0">
            <a:spAutoFit/>
          </a:bodyPr>
          <a:lstStyle/>
          <a:p>
            <a:pPr marL="171450" indent="-171450">
              <a:buFont typeface="Arial" panose="020B0604020202020204" pitchFamily="34" charset="0"/>
              <a:buChar char="•"/>
            </a:pPr>
            <a:r>
              <a:rPr lang="en-US" sz="1050"/>
              <a:t>The decrease of absorbance (concentration of compound) during photoirradiation at constant intensity is proportional to the photodecomposition quantum yield, light intensity and the fraction of the light               , that was absorbed by the solution at that time. The differential equation is similar to the </a:t>
            </a:r>
            <a:r>
              <a:rPr lang="en-US" sz="1050" b="1"/>
              <a:t>photobleaching</a:t>
            </a:r>
            <a:r>
              <a:rPr lang="en-US" sz="1050"/>
              <a:t> model (</a:t>
            </a:r>
            <a:r>
              <a:rPr lang="en-US" sz="1050" b="1"/>
              <a:t>irradiated and plotted wavelength are the same</a:t>
            </a:r>
            <a:r>
              <a:rPr lang="en-US" sz="1050"/>
              <a:t>), found in Documentation under the fit models. </a:t>
            </a:r>
          </a:p>
        </p:txBody>
      </p:sp>
      <p:sp>
        <p:nvSpPr>
          <p:cNvPr id="7" name="TextBox 6">
            <a:extLst>
              <a:ext uri="{FF2B5EF4-FFF2-40B4-BE49-F238E27FC236}">
                <a16:creationId xmlns:a16="http://schemas.microsoft.com/office/drawing/2014/main" id="{AFF31BF8-CA45-4578-98AF-A3B1DF871CDB}"/>
              </a:ext>
            </a:extLst>
          </p:cNvPr>
          <p:cNvSpPr txBox="1"/>
          <p:nvPr/>
        </p:nvSpPr>
        <p:spPr>
          <a:xfrm>
            <a:off x="286594" y="199329"/>
            <a:ext cx="7033913" cy="461665"/>
          </a:xfrm>
          <a:prstGeom prst="rect">
            <a:avLst/>
          </a:prstGeom>
          <a:noFill/>
        </p:spPr>
        <p:txBody>
          <a:bodyPr wrap="none" rtlCol="0">
            <a:spAutoFit/>
          </a:bodyPr>
          <a:lstStyle/>
          <a:p>
            <a:r>
              <a:rPr lang="cs-CZ" sz="2400" b="1"/>
              <a:t>Example: Photo</a:t>
            </a:r>
            <a:r>
              <a:rPr lang="en-US" sz="2400" b="1"/>
              <a:t>decomposition</a:t>
            </a:r>
            <a:r>
              <a:rPr lang="cs-CZ" sz="2400" b="1"/>
              <a:t> QY calculation</a:t>
            </a:r>
            <a:r>
              <a:rPr lang="en-US" sz="2400" b="1"/>
              <a:t> - theory</a:t>
            </a:r>
            <a:endParaRPr lang="cs-CZ" sz="2400" b="1" dirty="0"/>
          </a:p>
        </p:txBody>
      </p:sp>
      <p:sp>
        <p:nvSpPr>
          <p:cNvPr id="13" name="TextBox 12">
            <a:extLst>
              <a:ext uri="{FF2B5EF4-FFF2-40B4-BE49-F238E27FC236}">
                <a16:creationId xmlns:a16="http://schemas.microsoft.com/office/drawing/2014/main" id="{9521C52F-BAF8-4E50-86D2-C11BF4DA3216}"/>
              </a:ext>
            </a:extLst>
          </p:cNvPr>
          <p:cNvSpPr txBox="1"/>
          <p:nvPr/>
        </p:nvSpPr>
        <p:spPr>
          <a:xfrm>
            <a:off x="7542106" y="1153776"/>
            <a:ext cx="4497578" cy="838691"/>
          </a:xfrm>
          <a:prstGeom prst="rect">
            <a:avLst/>
          </a:prstGeom>
          <a:noFill/>
        </p:spPr>
        <p:txBody>
          <a:bodyPr wrap="none" rtlCol="0">
            <a:spAutoFit/>
          </a:bodyPr>
          <a:lstStyle/>
          <a:p>
            <a:pPr marL="285750" indent="-285750">
              <a:spcAft>
                <a:spcPts val="1500"/>
              </a:spcAft>
              <a:buFont typeface="Wingdings" panose="05000000000000000000" pitchFamily="2" charset="2"/>
              <a:buChar char="Ø"/>
            </a:pPr>
            <a:r>
              <a:rPr lang="en-US"/>
              <a:t>irradiation at single wavelength</a:t>
            </a:r>
          </a:p>
          <a:p>
            <a:pPr marL="285750" indent="-285750">
              <a:buFont typeface="Wingdings" panose="05000000000000000000" pitchFamily="2" charset="2"/>
              <a:buChar char="Ø"/>
            </a:pPr>
            <a:r>
              <a:rPr lang="en-US"/>
              <a:t>irradiation with broad emission intensity**</a:t>
            </a:r>
            <a:endParaRPr lang="cs-CZ"/>
          </a:p>
        </p:txBody>
      </p:sp>
      <p:sp>
        <p:nvSpPr>
          <p:cNvPr id="14" name="TextBox 13">
            <a:extLst>
              <a:ext uri="{FF2B5EF4-FFF2-40B4-BE49-F238E27FC236}">
                <a16:creationId xmlns:a16="http://schemas.microsoft.com/office/drawing/2014/main" id="{A2CAA703-E5E6-4A4A-BD49-F071AC9916EC}"/>
              </a:ext>
            </a:extLst>
          </p:cNvPr>
          <p:cNvSpPr txBox="1"/>
          <p:nvPr/>
        </p:nvSpPr>
        <p:spPr>
          <a:xfrm>
            <a:off x="236287" y="2055255"/>
            <a:ext cx="7576063" cy="900246"/>
          </a:xfrm>
          <a:prstGeom prst="rect">
            <a:avLst/>
          </a:prstGeom>
          <a:noFill/>
        </p:spPr>
        <p:txBody>
          <a:bodyPr wrap="square" rtlCol="0">
            <a:spAutoFit/>
          </a:bodyPr>
          <a:lstStyle/>
          <a:p>
            <a:pPr marL="171450" indent="-171450">
              <a:buFont typeface="Arial" panose="020B0604020202020204" pitchFamily="34" charset="0"/>
              <a:buChar char="•"/>
            </a:pPr>
            <a:r>
              <a:rPr lang="en-US" sz="1050"/>
              <a:t>If we would solve the differential equation for the simple case (irradiation at single wavelength, photobleaching model), it is obvious that at higher irradiated initial absorbances (A &gt; 2), the fraction of absorbed light is close to 1 and the value is ‘constant’ with changing of absorbance, as a result, the rate of decrease is almost constant, because all light is absorbed, the result is linear decrease</a:t>
            </a:r>
          </a:p>
          <a:p>
            <a:pPr marL="171450" indent="-171450">
              <a:buFont typeface="Arial" panose="020B0604020202020204" pitchFamily="34" charset="0"/>
              <a:buChar char="•"/>
            </a:pPr>
            <a:r>
              <a:rPr lang="en-US" sz="1050"/>
              <a:t>However, with lower absorbances, the fraction of absorbed light decreases and the rate of decay slows down, which causes changing of the </a:t>
            </a:r>
            <a:r>
              <a:rPr lang="en-US" sz="1050" b="1"/>
              <a:t>linear decay </a:t>
            </a:r>
            <a:r>
              <a:rPr lang="en-US" sz="1050"/>
              <a:t>into </a:t>
            </a:r>
            <a:r>
              <a:rPr lang="en-US" sz="1050" b="1"/>
              <a:t>first order decay</a:t>
            </a:r>
            <a:r>
              <a:rPr lang="en-US" sz="1050"/>
              <a:t> (in the limit that initial absorbance goes to zero)</a:t>
            </a:r>
          </a:p>
        </p:txBody>
      </p:sp>
      <p:pic>
        <p:nvPicPr>
          <p:cNvPr id="15" name="Picture 14">
            <a:extLst>
              <a:ext uri="{FF2B5EF4-FFF2-40B4-BE49-F238E27FC236}">
                <a16:creationId xmlns:a16="http://schemas.microsoft.com/office/drawing/2014/main" id="{D5F689B4-BFBB-45A4-A406-B7D61FDE7F0E}"/>
              </a:ext>
            </a:extLst>
          </p:cNvPr>
          <p:cNvPicPr>
            <a:picLocks noChangeAspect="1"/>
          </p:cNvPicPr>
          <p:nvPr/>
        </p:nvPicPr>
        <p:blipFill rotWithShape="1">
          <a:blip r:embed="rId2">
            <a:extLst>
              <a:ext uri="{28A0092B-C50C-407E-A947-70E740481C1C}">
                <a14:useLocalDpi xmlns:a14="http://schemas.microsoft.com/office/drawing/2010/main" val="0"/>
              </a:ext>
            </a:extLst>
          </a:blip>
          <a:srcRect l="24591" t="21983" r="65149" b="38119"/>
          <a:stretch/>
        </p:blipFill>
        <p:spPr>
          <a:xfrm>
            <a:off x="758374" y="847053"/>
            <a:ext cx="421550" cy="219064"/>
          </a:xfrm>
          <a:prstGeom prst="rect">
            <a:avLst/>
          </a:prstGeom>
        </p:spPr>
      </p:pic>
      <p:pic>
        <p:nvPicPr>
          <p:cNvPr id="17" name="Picture 16">
            <a:extLst>
              <a:ext uri="{FF2B5EF4-FFF2-40B4-BE49-F238E27FC236}">
                <a16:creationId xmlns:a16="http://schemas.microsoft.com/office/drawing/2014/main" id="{F45B73A6-DB07-4E46-BD03-BBCF53176F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633" y="1192938"/>
            <a:ext cx="6532711" cy="859512"/>
          </a:xfrm>
          <a:prstGeom prst="rect">
            <a:avLst/>
          </a:prstGeom>
        </p:spPr>
      </p:pic>
      <p:sp>
        <p:nvSpPr>
          <p:cNvPr id="20" name="TextBox 19">
            <a:extLst>
              <a:ext uri="{FF2B5EF4-FFF2-40B4-BE49-F238E27FC236}">
                <a16:creationId xmlns:a16="http://schemas.microsoft.com/office/drawing/2014/main" id="{5FB5FD0D-99C2-479C-A8DC-207B046D8E49}"/>
              </a:ext>
            </a:extLst>
          </p:cNvPr>
          <p:cNvSpPr txBox="1"/>
          <p:nvPr/>
        </p:nvSpPr>
        <p:spPr>
          <a:xfrm>
            <a:off x="1097579" y="5057053"/>
            <a:ext cx="1388009" cy="369332"/>
          </a:xfrm>
          <a:prstGeom prst="rect">
            <a:avLst/>
          </a:prstGeom>
          <a:noFill/>
        </p:spPr>
        <p:txBody>
          <a:bodyPr wrap="none" rtlCol="0">
            <a:spAutoFit/>
          </a:bodyPr>
          <a:lstStyle/>
          <a:p>
            <a:r>
              <a:rPr lang="en-US"/>
              <a:t>actinometer</a:t>
            </a:r>
            <a:endParaRPr lang="cs-CZ"/>
          </a:p>
        </p:txBody>
      </p:sp>
      <p:sp>
        <p:nvSpPr>
          <p:cNvPr id="21" name="TextBox 20">
            <a:extLst>
              <a:ext uri="{FF2B5EF4-FFF2-40B4-BE49-F238E27FC236}">
                <a16:creationId xmlns:a16="http://schemas.microsoft.com/office/drawing/2014/main" id="{F7AC022D-C443-4495-A45E-066EA5D8B58C}"/>
              </a:ext>
            </a:extLst>
          </p:cNvPr>
          <p:cNvSpPr txBox="1"/>
          <p:nvPr/>
        </p:nvSpPr>
        <p:spPr>
          <a:xfrm>
            <a:off x="3923399" y="5019985"/>
            <a:ext cx="1195840" cy="369332"/>
          </a:xfrm>
          <a:prstGeom prst="rect">
            <a:avLst/>
          </a:prstGeom>
          <a:noFill/>
        </p:spPr>
        <p:txBody>
          <a:bodyPr wrap="none" rtlCol="0">
            <a:spAutoFit/>
          </a:bodyPr>
          <a:lstStyle/>
          <a:p>
            <a:r>
              <a:rPr lang="en-US"/>
              <a:t>compound</a:t>
            </a:r>
            <a:endParaRPr lang="cs-CZ"/>
          </a:p>
        </p:txBody>
      </p:sp>
      <p:pic>
        <p:nvPicPr>
          <p:cNvPr id="23" name="Picture 22">
            <a:extLst>
              <a:ext uri="{FF2B5EF4-FFF2-40B4-BE49-F238E27FC236}">
                <a16:creationId xmlns:a16="http://schemas.microsoft.com/office/drawing/2014/main" id="{7BEF3E71-411A-43E9-9EFA-A63FD887AE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5556" y="6175294"/>
            <a:ext cx="4266746" cy="625997"/>
          </a:xfrm>
          <a:prstGeom prst="rect">
            <a:avLst/>
          </a:prstGeom>
        </p:spPr>
      </p:pic>
      <p:sp>
        <p:nvSpPr>
          <p:cNvPr id="25" name="TextBox 24">
            <a:extLst>
              <a:ext uri="{FF2B5EF4-FFF2-40B4-BE49-F238E27FC236}">
                <a16:creationId xmlns:a16="http://schemas.microsoft.com/office/drawing/2014/main" id="{6D47FD2C-1030-4511-8D2C-D8C51CCFA317}"/>
              </a:ext>
            </a:extLst>
          </p:cNvPr>
          <p:cNvSpPr txBox="1"/>
          <p:nvPr/>
        </p:nvSpPr>
        <p:spPr>
          <a:xfrm>
            <a:off x="7617040" y="5159631"/>
            <a:ext cx="4574960" cy="1015663"/>
          </a:xfrm>
          <a:prstGeom prst="rect">
            <a:avLst/>
          </a:prstGeom>
          <a:noFill/>
        </p:spPr>
        <p:txBody>
          <a:bodyPr wrap="square" rtlCol="0">
            <a:spAutoFit/>
          </a:bodyPr>
          <a:lstStyle/>
          <a:p>
            <a:r>
              <a:rPr lang="en-US" sz="1200" i="1">
                <a:solidFill>
                  <a:schemeClr val="accent3">
                    <a:lumMod val="75000"/>
                  </a:schemeClr>
                </a:solidFill>
              </a:rPr>
              <a:t>**The part of absorbed light must be a number in the interval of (0, 1), so it has to be normalized, however, because we actually need to calculate ratio of these fractions for actinometer and measured compound, normalization factor would cancel out, so we don’t</a:t>
            </a:r>
            <a:r>
              <a:rPr lang="cs-CZ" sz="1200" i="1">
                <a:solidFill>
                  <a:schemeClr val="accent3">
                    <a:lumMod val="75000"/>
                  </a:schemeClr>
                </a:solidFill>
              </a:rPr>
              <a:t> have to compute this </a:t>
            </a:r>
            <a:r>
              <a:rPr lang="en-US" sz="1200" i="1">
                <a:solidFill>
                  <a:schemeClr val="accent3">
                    <a:lumMod val="75000"/>
                  </a:schemeClr>
                </a:solidFill>
              </a:rPr>
              <a:t>factor</a:t>
            </a:r>
            <a:r>
              <a:rPr lang="cs-CZ" sz="1200" i="1">
                <a:solidFill>
                  <a:schemeClr val="accent3">
                    <a:lumMod val="75000"/>
                  </a:schemeClr>
                </a:solidFill>
              </a:rPr>
              <a:t>...</a:t>
            </a:r>
          </a:p>
        </p:txBody>
      </p:sp>
      <p:pic>
        <p:nvPicPr>
          <p:cNvPr id="27" name="Graphic 26">
            <a:extLst>
              <a:ext uri="{FF2B5EF4-FFF2-40B4-BE49-F238E27FC236}">
                <a16:creationId xmlns:a16="http://schemas.microsoft.com/office/drawing/2014/main" id="{0C88E380-D8BE-42BB-AB18-71BB0ABDEC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21795" y="2924674"/>
            <a:ext cx="4199074" cy="2179385"/>
          </a:xfrm>
          <a:prstGeom prst="rect">
            <a:avLst/>
          </a:prstGeom>
        </p:spPr>
      </p:pic>
      <p:sp>
        <p:nvSpPr>
          <p:cNvPr id="31" name="TextBox 30">
            <a:extLst>
              <a:ext uri="{FF2B5EF4-FFF2-40B4-BE49-F238E27FC236}">
                <a16:creationId xmlns:a16="http://schemas.microsoft.com/office/drawing/2014/main" id="{354294B8-4BAA-4B15-B427-3C77F2F418C3}"/>
              </a:ext>
            </a:extLst>
          </p:cNvPr>
          <p:cNvSpPr txBox="1"/>
          <p:nvPr/>
        </p:nvSpPr>
        <p:spPr>
          <a:xfrm>
            <a:off x="8119790" y="2284327"/>
            <a:ext cx="3569460" cy="584775"/>
          </a:xfrm>
          <a:prstGeom prst="rect">
            <a:avLst/>
          </a:prstGeom>
          <a:noFill/>
        </p:spPr>
        <p:txBody>
          <a:bodyPr wrap="square" rtlCol="0">
            <a:spAutoFit/>
          </a:bodyPr>
          <a:lstStyle/>
          <a:p>
            <a:pPr algn="ctr">
              <a:spcAft>
                <a:spcPts val="1200"/>
              </a:spcAft>
            </a:pPr>
            <a:r>
              <a:rPr lang="en-US" sz="1600"/>
              <a:t>Dependence of the fraction of absorbed light on the absorbance of the solution</a:t>
            </a:r>
            <a:endParaRPr lang="cs-CZ" sz="1600"/>
          </a:p>
        </p:txBody>
      </p:sp>
      <p:pic>
        <p:nvPicPr>
          <p:cNvPr id="32" name="Graphic 31">
            <a:extLst>
              <a:ext uri="{FF2B5EF4-FFF2-40B4-BE49-F238E27FC236}">
                <a16:creationId xmlns:a16="http://schemas.microsoft.com/office/drawing/2014/main" id="{F335ADB9-9E08-4AD8-B3ED-A4BD52B839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67769" y="2921136"/>
            <a:ext cx="4266745" cy="2129892"/>
          </a:xfrm>
          <a:prstGeom prst="rect">
            <a:avLst/>
          </a:prstGeom>
        </p:spPr>
      </p:pic>
      <p:sp>
        <p:nvSpPr>
          <p:cNvPr id="33" name="TextBox 32">
            <a:extLst>
              <a:ext uri="{FF2B5EF4-FFF2-40B4-BE49-F238E27FC236}">
                <a16:creationId xmlns:a16="http://schemas.microsoft.com/office/drawing/2014/main" id="{1A921FE3-7EEA-4023-968D-C5B226B9912F}"/>
              </a:ext>
            </a:extLst>
          </p:cNvPr>
          <p:cNvSpPr txBox="1"/>
          <p:nvPr/>
        </p:nvSpPr>
        <p:spPr>
          <a:xfrm>
            <a:off x="236287" y="3018289"/>
            <a:ext cx="3110595" cy="2192908"/>
          </a:xfrm>
          <a:prstGeom prst="rect">
            <a:avLst/>
          </a:prstGeom>
          <a:noFill/>
        </p:spPr>
        <p:txBody>
          <a:bodyPr wrap="square" rtlCol="0">
            <a:spAutoFit/>
          </a:bodyPr>
          <a:lstStyle/>
          <a:p>
            <a:pPr marL="171450" indent="-171450">
              <a:buFont typeface="Arial" panose="020B0604020202020204" pitchFamily="34" charset="0"/>
              <a:buChar char="•"/>
            </a:pPr>
            <a:r>
              <a:rPr lang="en-US" sz="1050"/>
              <a:t>So we can approximate the differential equation by changing the infinitesimal changes </a:t>
            </a:r>
            <a:r>
              <a:rPr lang="cs-CZ" sz="1050"/>
              <a:t>to</a:t>
            </a:r>
            <a:r>
              <a:rPr lang="en-US" sz="1050"/>
              <a:t> discrete changes</a:t>
            </a:r>
          </a:p>
          <a:p>
            <a:pPr marL="171450" indent="-171450">
              <a:buFont typeface="Arial" panose="020B0604020202020204" pitchFamily="34" charset="0"/>
              <a:buChar char="•"/>
            </a:pPr>
            <a:r>
              <a:rPr lang="en-US" sz="1050"/>
              <a:t>By combining the equations, we get rid of the constant light intensity and volume of the solution, that was kept the same for both actinometer and compound</a:t>
            </a:r>
          </a:p>
          <a:p>
            <a:pPr marL="171450" indent="-171450">
              <a:buFont typeface="Arial" panose="020B0604020202020204" pitchFamily="34" charset="0"/>
              <a:buChar char="•"/>
            </a:pPr>
            <a:r>
              <a:rPr lang="en-US" sz="1050"/>
              <a:t>The quantum yield for actionometer is known, and the only unknown in the equation is now the photodecomposition quantum yield of compound (concentration can be calculated from molar abs. coefficients or from initial concentration, which are known)</a:t>
            </a:r>
          </a:p>
        </p:txBody>
      </p:sp>
      <p:pic>
        <p:nvPicPr>
          <p:cNvPr id="35" name="Picture 34">
            <a:extLst>
              <a:ext uri="{FF2B5EF4-FFF2-40B4-BE49-F238E27FC236}">
                <a16:creationId xmlns:a16="http://schemas.microsoft.com/office/drawing/2014/main" id="{20057CF5-0B75-4B5F-B7C2-F4B62FEDA0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03550" y="6154432"/>
            <a:ext cx="3608904" cy="486875"/>
          </a:xfrm>
          <a:prstGeom prst="rect">
            <a:avLst/>
          </a:prstGeom>
        </p:spPr>
      </p:pic>
      <p:pic>
        <p:nvPicPr>
          <p:cNvPr id="37" name="Picture 36">
            <a:extLst>
              <a:ext uri="{FF2B5EF4-FFF2-40B4-BE49-F238E27FC236}">
                <a16:creationId xmlns:a16="http://schemas.microsoft.com/office/drawing/2014/main" id="{EE302A7C-87D8-4103-B134-B99187F4F5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0286" y="5361769"/>
            <a:ext cx="6217853" cy="1298356"/>
          </a:xfrm>
          <a:prstGeom prst="rect">
            <a:avLst/>
          </a:prstGeom>
        </p:spPr>
      </p:pic>
      <p:sp>
        <p:nvSpPr>
          <p:cNvPr id="38" name="Arrow: Right 37">
            <a:extLst>
              <a:ext uri="{FF2B5EF4-FFF2-40B4-BE49-F238E27FC236}">
                <a16:creationId xmlns:a16="http://schemas.microsoft.com/office/drawing/2014/main" id="{254B4581-E9DA-4809-A0CC-B0B5DDB7779A}"/>
              </a:ext>
            </a:extLst>
          </p:cNvPr>
          <p:cNvSpPr/>
          <p:nvPr/>
        </p:nvSpPr>
        <p:spPr>
          <a:xfrm>
            <a:off x="3406140" y="6252072"/>
            <a:ext cx="220980" cy="236220"/>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1582106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8820979-B139-45B5-8CA8-17D9FA57F2C2}"/>
              </a:ext>
            </a:extLst>
          </p:cNvPr>
          <p:cNvSpPr txBox="1"/>
          <p:nvPr/>
        </p:nvSpPr>
        <p:spPr>
          <a:xfrm>
            <a:off x="286594" y="199329"/>
            <a:ext cx="7882799" cy="461665"/>
          </a:xfrm>
          <a:prstGeom prst="rect">
            <a:avLst/>
          </a:prstGeom>
          <a:noFill/>
        </p:spPr>
        <p:txBody>
          <a:bodyPr wrap="none" rtlCol="0">
            <a:spAutoFit/>
          </a:bodyPr>
          <a:lstStyle/>
          <a:p>
            <a:r>
              <a:rPr lang="cs-CZ" sz="2400" b="1"/>
              <a:t>Example: Photo</a:t>
            </a:r>
            <a:r>
              <a:rPr lang="en-US" sz="2400" b="1"/>
              <a:t>decomposition</a:t>
            </a:r>
            <a:r>
              <a:rPr lang="cs-CZ" sz="2400" b="1"/>
              <a:t> QY calculation</a:t>
            </a:r>
            <a:r>
              <a:rPr lang="en-US" sz="2400" b="1"/>
              <a:t> - uncorrected</a:t>
            </a:r>
            <a:endParaRPr lang="cs-CZ" sz="2400" b="1" dirty="0"/>
          </a:p>
        </p:txBody>
      </p:sp>
      <p:sp>
        <p:nvSpPr>
          <p:cNvPr id="7" name="TextBox 6">
            <a:extLst>
              <a:ext uri="{FF2B5EF4-FFF2-40B4-BE49-F238E27FC236}">
                <a16:creationId xmlns:a16="http://schemas.microsoft.com/office/drawing/2014/main" id="{B2580D2D-B99B-4082-844B-993183D4B703}"/>
              </a:ext>
            </a:extLst>
          </p:cNvPr>
          <p:cNvSpPr txBox="1"/>
          <p:nvPr/>
        </p:nvSpPr>
        <p:spPr>
          <a:xfrm>
            <a:off x="236288" y="682706"/>
            <a:ext cx="11242539" cy="1061829"/>
          </a:xfrm>
          <a:prstGeom prst="rect">
            <a:avLst/>
          </a:prstGeom>
          <a:noFill/>
        </p:spPr>
        <p:txBody>
          <a:bodyPr wrap="square" rtlCol="0">
            <a:spAutoFit/>
          </a:bodyPr>
          <a:lstStyle/>
          <a:p>
            <a:pPr marL="171450" indent="-171450">
              <a:buFont typeface="Arial" panose="020B0604020202020204" pitchFamily="34" charset="0"/>
              <a:buChar char="•"/>
            </a:pPr>
            <a:r>
              <a:rPr lang="en-US" sz="1050"/>
              <a:t>There is number of ways how to perform the calculation, but we will focus on the easier one, only with the use of </a:t>
            </a:r>
            <a:r>
              <a:rPr lang="en-US" sz="1050" b="1"/>
              <a:t>closest combinations</a:t>
            </a:r>
            <a:r>
              <a:rPr lang="en-US" sz="1050"/>
              <a:t>. It means, that we will combine first difference of actinometer with first difference of the compound, the second difference of actinometer with the second difference of the compound and so on... If we take two sets (each has 4 measurement), we only make calculation 3 times. We will however combine all sets, so that is in total 9 combinations</a:t>
            </a:r>
            <a:r>
              <a:rPr lang="cs-CZ" sz="1050"/>
              <a:t> (3x3)</a:t>
            </a:r>
            <a:r>
              <a:rPr lang="en-US" sz="1050"/>
              <a:t>. So, for one wavelength, we get in total 9</a:t>
            </a:r>
            <a:r>
              <a:rPr lang="cs-CZ" sz="1050"/>
              <a:t>x</a:t>
            </a:r>
            <a:r>
              <a:rPr lang="en-US" sz="1050"/>
              <a:t>3=27 results. We can perform this calculation for every wavelength and plot the 2D map. Then, we can pick the quantum yields in a range of wavelengths, where it looks linear and perform statistics and error estimation from this range.</a:t>
            </a:r>
          </a:p>
          <a:p>
            <a:pPr marL="171450" indent="-171450">
              <a:buFont typeface="Arial" panose="020B0604020202020204" pitchFamily="34" charset="0"/>
              <a:buChar char="•"/>
            </a:pPr>
            <a:endParaRPr lang="en-US" sz="1050"/>
          </a:p>
          <a:p>
            <a:pPr marL="171450" indent="-171450">
              <a:buFont typeface="Arial" panose="020B0604020202020204" pitchFamily="34" charset="0"/>
              <a:buChar char="•"/>
            </a:pPr>
            <a:r>
              <a:rPr lang="en-US" sz="1050"/>
              <a:t>Now, we have to write python code that will perform the calculation, lets first try it without correction. The code was written to file cript.py and was placed into folder of SSM.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C386954-6AB9-43B3-BA95-FC84F9BF994D}"/>
                  </a:ext>
                </a:extLst>
              </p:cNvPr>
              <p:cNvSpPr txBox="1"/>
              <p:nvPr/>
            </p:nvSpPr>
            <p:spPr>
              <a:xfrm>
                <a:off x="7781563" y="3293116"/>
                <a:ext cx="13269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Φ</m:t>
                          </m:r>
                        </m:e>
                        <m:sub>
                          <m:r>
                            <a:rPr lang="en-US" b="0" i="1" smtClean="0">
                              <a:latin typeface="Cambria Math" panose="02040503050406030204" pitchFamily="18" charset="0"/>
                            </a:rPr>
                            <m:t>𝑎𝑐𝑡</m:t>
                          </m:r>
                        </m:sub>
                      </m:sSub>
                      <m:r>
                        <a:rPr lang="en-US" b="0" i="1" smtClean="0">
                          <a:latin typeface="Cambria Math" panose="02040503050406030204" pitchFamily="18" charset="0"/>
                        </a:rPr>
                        <m:t>=84 %</m:t>
                      </m:r>
                    </m:oMath>
                  </m:oMathPara>
                </a14:m>
                <a:endParaRPr lang="cs-CZ"/>
              </a:p>
            </p:txBody>
          </p:sp>
        </mc:Choice>
        <mc:Fallback xmlns="">
          <p:sp>
            <p:nvSpPr>
              <p:cNvPr id="3" name="TextBox 2">
                <a:extLst>
                  <a:ext uri="{FF2B5EF4-FFF2-40B4-BE49-F238E27FC236}">
                    <a16:creationId xmlns:a16="http://schemas.microsoft.com/office/drawing/2014/main" id="{FC386954-6AB9-43B3-BA95-FC84F9BF994D}"/>
                  </a:ext>
                </a:extLst>
              </p:cNvPr>
              <p:cNvSpPr txBox="1">
                <a:spLocks noRot="1" noChangeAspect="1" noMove="1" noResize="1" noEditPoints="1" noAdjustHandles="1" noChangeArrowheads="1" noChangeShapeType="1" noTextEdit="1"/>
              </p:cNvSpPr>
              <p:nvPr/>
            </p:nvSpPr>
            <p:spPr>
              <a:xfrm>
                <a:off x="7781563" y="3293116"/>
                <a:ext cx="1326902" cy="276999"/>
              </a:xfrm>
              <a:prstGeom prst="rect">
                <a:avLst/>
              </a:prstGeom>
              <a:blipFill>
                <a:blip r:embed="rId2"/>
                <a:stretch>
                  <a:fillRect l="-4147" r="-4608" b="-13043"/>
                </a:stretch>
              </a:blipFill>
            </p:spPr>
            <p:txBody>
              <a:bodyPr/>
              <a:lstStyle/>
              <a:p>
                <a:r>
                  <a:rPr lang="cs-CZ">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26E5C7-0585-4BFE-A27A-C5ABEB667051}"/>
                  </a:ext>
                </a:extLst>
              </p:cNvPr>
              <p:cNvSpPr txBox="1"/>
              <p:nvPr/>
            </p:nvSpPr>
            <p:spPr>
              <a:xfrm>
                <a:off x="7781563" y="2717407"/>
                <a:ext cx="20449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𝑎𝑐𝑡</m:t>
                          </m:r>
                        </m:sub>
                      </m:sSub>
                      <m:r>
                        <a:rPr lang="en-US" b="0" i="1" smtClean="0">
                          <a:latin typeface="Cambria Math" panose="02040503050406030204" pitchFamily="18" charset="0"/>
                        </a:rPr>
                        <m:t>=1.3×</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a:rPr lang="en-US" b="0" i="1" smtClean="0">
                          <a:latin typeface="Cambria Math" panose="02040503050406030204" pitchFamily="18" charset="0"/>
                        </a:rPr>
                        <m:t> </m:t>
                      </m:r>
                      <m:r>
                        <m:rPr>
                          <m:sty m:val="p"/>
                        </m:rPr>
                        <a:rPr lang="en-US" b="0" i="0" smtClean="0">
                          <a:latin typeface="Cambria Math" panose="02040503050406030204" pitchFamily="18" charset="0"/>
                        </a:rPr>
                        <m:t>M</m:t>
                      </m:r>
                    </m:oMath>
                  </m:oMathPara>
                </a14:m>
                <a:endParaRPr lang="cs-CZ"/>
              </a:p>
            </p:txBody>
          </p:sp>
        </mc:Choice>
        <mc:Fallback xmlns="">
          <p:sp>
            <p:nvSpPr>
              <p:cNvPr id="9" name="TextBox 8">
                <a:extLst>
                  <a:ext uri="{FF2B5EF4-FFF2-40B4-BE49-F238E27FC236}">
                    <a16:creationId xmlns:a16="http://schemas.microsoft.com/office/drawing/2014/main" id="{CE26E5C7-0585-4BFE-A27A-C5ABEB667051}"/>
                  </a:ext>
                </a:extLst>
              </p:cNvPr>
              <p:cNvSpPr txBox="1">
                <a:spLocks noRot="1" noChangeAspect="1" noMove="1" noResize="1" noEditPoints="1" noAdjustHandles="1" noChangeArrowheads="1" noChangeShapeType="1" noTextEdit="1"/>
              </p:cNvSpPr>
              <p:nvPr/>
            </p:nvSpPr>
            <p:spPr>
              <a:xfrm>
                <a:off x="7781563" y="2717407"/>
                <a:ext cx="2044983" cy="276999"/>
              </a:xfrm>
              <a:prstGeom prst="rect">
                <a:avLst/>
              </a:prstGeom>
              <a:blipFill>
                <a:blip r:embed="rId3"/>
                <a:stretch>
                  <a:fillRect l="-896" t="-4444" r="-2090" b="-15556"/>
                </a:stretch>
              </a:blipFill>
            </p:spPr>
            <p:txBody>
              <a:bodyPr/>
              <a:lstStyle/>
              <a:p>
                <a:r>
                  <a:rPr lang="cs-CZ">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EE03F2-887B-4D4F-B292-0399FC2ABFF0}"/>
                  </a:ext>
                </a:extLst>
              </p:cNvPr>
              <p:cNvSpPr txBox="1"/>
              <p:nvPr/>
            </p:nvSpPr>
            <p:spPr>
              <a:xfrm>
                <a:off x="7781563" y="2994406"/>
                <a:ext cx="21050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𝑐𝑜𝑚</m:t>
                          </m:r>
                        </m:sub>
                      </m:sSub>
                      <m:r>
                        <a:rPr lang="en-US" b="0" i="1" smtClean="0">
                          <a:latin typeface="Cambria Math" panose="02040503050406030204" pitchFamily="18" charset="0"/>
                        </a:rPr>
                        <m:t>=1.2×</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a:rPr lang="en-US" b="0" i="1" smtClean="0">
                          <a:latin typeface="Cambria Math" panose="02040503050406030204" pitchFamily="18" charset="0"/>
                        </a:rPr>
                        <m:t> </m:t>
                      </m:r>
                      <m:r>
                        <m:rPr>
                          <m:sty m:val="p"/>
                        </m:rPr>
                        <a:rPr lang="en-US" b="0" i="0" smtClean="0">
                          <a:latin typeface="Cambria Math" panose="02040503050406030204" pitchFamily="18" charset="0"/>
                        </a:rPr>
                        <m:t>M</m:t>
                      </m:r>
                    </m:oMath>
                  </m:oMathPara>
                </a14:m>
                <a:endParaRPr lang="cs-CZ"/>
              </a:p>
            </p:txBody>
          </p:sp>
        </mc:Choice>
        <mc:Fallback xmlns="">
          <p:sp>
            <p:nvSpPr>
              <p:cNvPr id="10" name="TextBox 9">
                <a:extLst>
                  <a:ext uri="{FF2B5EF4-FFF2-40B4-BE49-F238E27FC236}">
                    <a16:creationId xmlns:a16="http://schemas.microsoft.com/office/drawing/2014/main" id="{92EE03F2-887B-4D4F-B292-0399FC2ABFF0}"/>
                  </a:ext>
                </a:extLst>
              </p:cNvPr>
              <p:cNvSpPr txBox="1">
                <a:spLocks noRot="1" noChangeAspect="1" noMove="1" noResize="1" noEditPoints="1" noAdjustHandles="1" noChangeArrowheads="1" noChangeShapeType="1" noTextEdit="1"/>
              </p:cNvSpPr>
              <p:nvPr/>
            </p:nvSpPr>
            <p:spPr>
              <a:xfrm>
                <a:off x="7781563" y="2994406"/>
                <a:ext cx="2105063" cy="276999"/>
              </a:xfrm>
              <a:prstGeom prst="rect">
                <a:avLst/>
              </a:prstGeom>
              <a:blipFill>
                <a:blip r:embed="rId4"/>
                <a:stretch>
                  <a:fillRect l="-1159" t="-4348" r="-2319" b="-10870"/>
                </a:stretch>
              </a:blipFill>
            </p:spPr>
            <p:txBody>
              <a:bodyPr/>
              <a:lstStyle/>
              <a:p>
                <a:r>
                  <a:rPr lang="cs-CZ">
                    <a:noFill/>
                  </a:rPr>
                  <a:t> </a:t>
                </a:r>
              </a:p>
            </p:txBody>
          </p:sp>
        </mc:Fallback>
      </mc:AlternateContent>
      <p:pic>
        <p:nvPicPr>
          <p:cNvPr id="11" name="Picture 10">
            <a:extLst>
              <a:ext uri="{FF2B5EF4-FFF2-40B4-BE49-F238E27FC236}">
                <a16:creationId xmlns:a16="http://schemas.microsoft.com/office/drawing/2014/main" id="{223AC546-4F93-4F76-AC8A-74790A7B8C5A}"/>
              </a:ext>
            </a:extLst>
          </p:cNvPr>
          <p:cNvPicPr>
            <a:picLocks noChangeAspect="1"/>
          </p:cNvPicPr>
          <p:nvPr/>
        </p:nvPicPr>
        <p:blipFill>
          <a:blip r:embed="rId5"/>
          <a:stretch>
            <a:fillRect/>
          </a:stretch>
        </p:blipFill>
        <p:spPr>
          <a:xfrm>
            <a:off x="513183" y="1840892"/>
            <a:ext cx="7053943" cy="489650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pic>
      <p:sp>
        <p:nvSpPr>
          <p:cNvPr id="12" name="Rectangle 11">
            <a:extLst>
              <a:ext uri="{FF2B5EF4-FFF2-40B4-BE49-F238E27FC236}">
                <a16:creationId xmlns:a16="http://schemas.microsoft.com/office/drawing/2014/main" id="{50316419-A6F0-458F-9219-97659B523CF7}"/>
              </a:ext>
            </a:extLst>
          </p:cNvPr>
          <p:cNvSpPr/>
          <p:nvPr/>
        </p:nvSpPr>
        <p:spPr>
          <a:xfrm>
            <a:off x="1365504" y="2478532"/>
            <a:ext cx="199136" cy="43992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sp>
        <p:nvSpPr>
          <p:cNvPr id="13" name="Rectangle 12">
            <a:extLst>
              <a:ext uri="{FF2B5EF4-FFF2-40B4-BE49-F238E27FC236}">
                <a16:creationId xmlns:a16="http://schemas.microsoft.com/office/drawing/2014/main" id="{C3811B34-3A52-436A-9876-450301D44CD3}"/>
              </a:ext>
            </a:extLst>
          </p:cNvPr>
          <p:cNvSpPr/>
          <p:nvPr/>
        </p:nvSpPr>
        <p:spPr>
          <a:xfrm>
            <a:off x="1365504" y="2918460"/>
            <a:ext cx="199136" cy="43992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sp>
        <p:nvSpPr>
          <p:cNvPr id="14" name="Rectangle 13">
            <a:extLst>
              <a:ext uri="{FF2B5EF4-FFF2-40B4-BE49-F238E27FC236}">
                <a16:creationId xmlns:a16="http://schemas.microsoft.com/office/drawing/2014/main" id="{8718C7B5-D3DB-4C8D-ACEA-D08278A69574}"/>
              </a:ext>
            </a:extLst>
          </p:cNvPr>
          <p:cNvSpPr/>
          <p:nvPr/>
        </p:nvSpPr>
        <p:spPr>
          <a:xfrm>
            <a:off x="5718790" y="3870959"/>
            <a:ext cx="457220" cy="14416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sp>
        <p:nvSpPr>
          <p:cNvPr id="15" name="Rectangle 14">
            <a:extLst>
              <a:ext uri="{FF2B5EF4-FFF2-40B4-BE49-F238E27FC236}">
                <a16:creationId xmlns:a16="http://schemas.microsoft.com/office/drawing/2014/main" id="{8CF7C3B1-2C14-46B2-B10C-CFA64E308B23}"/>
              </a:ext>
            </a:extLst>
          </p:cNvPr>
          <p:cNvSpPr/>
          <p:nvPr/>
        </p:nvSpPr>
        <p:spPr>
          <a:xfrm>
            <a:off x="5198090" y="3870958"/>
            <a:ext cx="457220" cy="14416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cxnSp>
        <p:nvCxnSpPr>
          <p:cNvPr id="17" name="Straight Arrow Connector 16">
            <a:extLst>
              <a:ext uri="{FF2B5EF4-FFF2-40B4-BE49-F238E27FC236}">
                <a16:creationId xmlns:a16="http://schemas.microsoft.com/office/drawing/2014/main" id="{8EEB79DD-FF40-434B-AA68-3B5F4222F82E}"/>
              </a:ext>
            </a:extLst>
          </p:cNvPr>
          <p:cNvCxnSpPr>
            <a:cxnSpLocks/>
            <a:stCxn id="3" idx="1"/>
          </p:cNvCxnSpPr>
          <p:nvPr/>
        </p:nvCxnSpPr>
        <p:spPr>
          <a:xfrm flipH="1">
            <a:off x="6329680" y="3431616"/>
            <a:ext cx="1451883" cy="4319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0356F0FE-D46D-48FC-B373-995A8FAEA738}"/>
              </a:ext>
            </a:extLst>
          </p:cNvPr>
          <p:cNvSpPr txBox="1"/>
          <p:nvPr/>
        </p:nvSpPr>
        <p:spPr>
          <a:xfrm>
            <a:off x="6096000" y="4556760"/>
            <a:ext cx="1289456" cy="276999"/>
          </a:xfrm>
          <a:prstGeom prst="rect">
            <a:avLst/>
          </a:prstGeom>
          <a:noFill/>
        </p:spPr>
        <p:txBody>
          <a:bodyPr wrap="none" rtlCol="0">
            <a:spAutoFit/>
          </a:bodyPr>
          <a:lstStyle/>
          <a:p>
            <a:r>
              <a:rPr lang="en-US" sz="1200"/>
              <a:t>wavelength range</a:t>
            </a:r>
            <a:endParaRPr lang="cs-CZ" sz="1200"/>
          </a:p>
        </p:txBody>
      </p:sp>
      <p:cxnSp>
        <p:nvCxnSpPr>
          <p:cNvPr id="21" name="Straight Arrow Connector 20">
            <a:extLst>
              <a:ext uri="{FF2B5EF4-FFF2-40B4-BE49-F238E27FC236}">
                <a16:creationId xmlns:a16="http://schemas.microsoft.com/office/drawing/2014/main" id="{C4273E46-5ADA-43D1-9E38-C8928D660F5E}"/>
              </a:ext>
            </a:extLst>
          </p:cNvPr>
          <p:cNvCxnSpPr/>
          <p:nvPr/>
        </p:nvCxnSpPr>
        <p:spPr>
          <a:xfrm flipV="1">
            <a:off x="6639560" y="4023806"/>
            <a:ext cx="0" cy="4923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9BCA4B31-283A-40F4-909A-9D29D329B983}"/>
              </a:ext>
            </a:extLst>
          </p:cNvPr>
          <p:cNvSpPr txBox="1"/>
          <p:nvPr/>
        </p:nvSpPr>
        <p:spPr>
          <a:xfrm>
            <a:off x="7781564" y="3771930"/>
            <a:ext cx="3897254" cy="577081"/>
          </a:xfrm>
          <a:prstGeom prst="rect">
            <a:avLst/>
          </a:prstGeom>
          <a:noFill/>
        </p:spPr>
        <p:txBody>
          <a:bodyPr wrap="square" rtlCol="0">
            <a:spAutoFit/>
          </a:bodyPr>
          <a:lstStyle/>
          <a:p>
            <a:pPr marL="171450" indent="-171450">
              <a:buFont typeface="Arial" panose="020B0604020202020204" pitchFamily="34" charset="0"/>
              <a:buChar char="•"/>
            </a:pPr>
            <a:r>
              <a:rPr lang="en-US" sz="1050"/>
              <a:t>The changes in concentrations are computed from changes in absorbances according to Beer-Lamber law, A</a:t>
            </a:r>
            <a:r>
              <a:rPr lang="en-US" sz="1050" baseline="-25000"/>
              <a:t>0</a:t>
            </a:r>
            <a:r>
              <a:rPr lang="en-US" sz="1050"/>
              <a:t> is absorbance before irradiation</a:t>
            </a:r>
          </a:p>
        </p:txBody>
      </p:sp>
      <p:sp>
        <p:nvSpPr>
          <p:cNvPr id="23" name="TextBox 22">
            <a:extLst>
              <a:ext uri="{FF2B5EF4-FFF2-40B4-BE49-F238E27FC236}">
                <a16:creationId xmlns:a16="http://schemas.microsoft.com/office/drawing/2014/main" id="{4C264083-8BB8-4794-8D76-A91C3BE5FF93}"/>
              </a:ext>
            </a:extLst>
          </p:cNvPr>
          <p:cNvSpPr txBox="1"/>
          <p:nvPr/>
        </p:nvSpPr>
        <p:spPr>
          <a:xfrm>
            <a:off x="2938975" y="6251516"/>
            <a:ext cx="3897254" cy="253916"/>
          </a:xfrm>
          <a:prstGeom prst="rect">
            <a:avLst/>
          </a:prstGeom>
          <a:noFill/>
        </p:spPr>
        <p:txBody>
          <a:bodyPr wrap="square" rtlCol="0">
            <a:spAutoFit/>
          </a:bodyPr>
          <a:lstStyle/>
          <a:p>
            <a:pPr marL="171450" indent="-171450">
              <a:buFont typeface="Arial" panose="020B0604020202020204" pitchFamily="34" charset="0"/>
              <a:buChar char="•"/>
            </a:pPr>
            <a:r>
              <a:rPr lang="en-US" sz="1050" b="1"/>
              <a:t>Each blue circle represents one quantum yield calculation</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907E7BE-486F-42B0-B5D4-C3DF1B8CF0BA}"/>
                  </a:ext>
                </a:extLst>
              </p:cNvPr>
              <p:cNvSpPr txBox="1"/>
              <p:nvPr/>
            </p:nvSpPr>
            <p:spPr>
              <a:xfrm>
                <a:off x="8299333" y="4371734"/>
                <a:ext cx="875240"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Δc</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ΔA</m:t>
                          </m:r>
                        </m:num>
                        <m:den>
                          <m:r>
                            <a:rPr lang="en-US" b="0" i="1" smtClean="0">
                              <a:latin typeface="Cambria Math" panose="02040503050406030204" pitchFamily="18" charset="0"/>
                            </a:rPr>
                            <m:t>𝜖</m:t>
                          </m:r>
                          <m:r>
                            <a:rPr lang="en-US" b="0" i="1" smtClean="0">
                              <a:latin typeface="Cambria Math" panose="02040503050406030204" pitchFamily="18" charset="0"/>
                            </a:rPr>
                            <m:t>𝑙</m:t>
                          </m:r>
                        </m:den>
                      </m:f>
                    </m:oMath>
                  </m:oMathPara>
                </a14:m>
                <a:endParaRPr lang="cs-CZ"/>
              </a:p>
            </p:txBody>
          </p:sp>
        </mc:Choice>
        <mc:Fallback xmlns="">
          <p:sp>
            <p:nvSpPr>
              <p:cNvPr id="24" name="TextBox 23">
                <a:extLst>
                  <a:ext uri="{FF2B5EF4-FFF2-40B4-BE49-F238E27FC236}">
                    <a16:creationId xmlns:a16="http://schemas.microsoft.com/office/drawing/2014/main" id="{1907E7BE-486F-42B0-B5D4-C3DF1B8CF0BA}"/>
                  </a:ext>
                </a:extLst>
              </p:cNvPr>
              <p:cNvSpPr txBox="1">
                <a:spLocks noRot="1" noChangeAspect="1" noMove="1" noResize="1" noEditPoints="1" noAdjustHandles="1" noChangeArrowheads="1" noChangeShapeType="1" noTextEdit="1"/>
              </p:cNvSpPr>
              <p:nvPr/>
            </p:nvSpPr>
            <p:spPr>
              <a:xfrm>
                <a:off x="8299333" y="4371734"/>
                <a:ext cx="875240" cy="520399"/>
              </a:xfrm>
              <a:prstGeom prst="rect">
                <a:avLst/>
              </a:prstGeom>
              <a:blipFill>
                <a:blip r:embed="rId6"/>
                <a:stretch>
                  <a:fillRect/>
                </a:stretch>
              </a:blipFill>
            </p:spPr>
            <p:txBody>
              <a:bodyPr/>
              <a:lstStyle/>
              <a:p>
                <a:r>
                  <a:rPr lang="cs-CZ">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063348E-22DD-4103-B9C9-1ECB6CC07A09}"/>
                  </a:ext>
                </a:extLst>
              </p:cNvPr>
              <p:cNvSpPr txBox="1"/>
              <p:nvPr/>
            </p:nvSpPr>
            <p:spPr>
              <a:xfrm>
                <a:off x="10031406" y="4351486"/>
                <a:ext cx="794320" cy="567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𝑙</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den>
                      </m:f>
                    </m:oMath>
                  </m:oMathPara>
                </a14:m>
                <a:endParaRPr lang="cs-CZ"/>
              </a:p>
            </p:txBody>
          </p:sp>
        </mc:Choice>
        <mc:Fallback xmlns="">
          <p:sp>
            <p:nvSpPr>
              <p:cNvPr id="25" name="TextBox 24">
                <a:extLst>
                  <a:ext uri="{FF2B5EF4-FFF2-40B4-BE49-F238E27FC236}">
                    <a16:creationId xmlns:a16="http://schemas.microsoft.com/office/drawing/2014/main" id="{F063348E-22DD-4103-B9C9-1ECB6CC07A09}"/>
                  </a:ext>
                </a:extLst>
              </p:cNvPr>
              <p:cNvSpPr txBox="1">
                <a:spLocks noRot="1" noChangeAspect="1" noMove="1" noResize="1" noEditPoints="1" noAdjustHandles="1" noChangeArrowheads="1" noChangeShapeType="1" noTextEdit="1"/>
              </p:cNvSpPr>
              <p:nvPr/>
            </p:nvSpPr>
            <p:spPr>
              <a:xfrm>
                <a:off x="10031406" y="4351486"/>
                <a:ext cx="794320" cy="567463"/>
              </a:xfrm>
              <a:prstGeom prst="rect">
                <a:avLst/>
              </a:prstGeom>
              <a:blipFill>
                <a:blip r:embed="rId7"/>
                <a:stretch>
                  <a:fillRect/>
                </a:stretch>
              </a:blipFill>
            </p:spPr>
            <p:txBody>
              <a:bodyPr/>
              <a:lstStyle/>
              <a:p>
                <a:r>
                  <a:rPr lang="cs-CZ">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D96BF6-CD09-42B8-9441-7B4498C2B534}"/>
                  </a:ext>
                </a:extLst>
              </p:cNvPr>
              <p:cNvSpPr txBox="1"/>
              <p:nvPr/>
            </p:nvSpPr>
            <p:spPr>
              <a:xfrm>
                <a:off x="8299333" y="5013894"/>
                <a:ext cx="1399999" cy="521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Δc</m:t>
                      </m:r>
                      <m:r>
                        <a:rPr lang="en-US" b="0" i="0"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𝐴</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den>
                      </m:f>
                    </m:oMath>
                  </m:oMathPara>
                </a14:m>
                <a:endParaRPr lang="cs-CZ"/>
              </a:p>
            </p:txBody>
          </p:sp>
        </mc:Choice>
        <mc:Fallback xmlns="">
          <p:sp>
            <p:nvSpPr>
              <p:cNvPr id="26" name="TextBox 25">
                <a:extLst>
                  <a:ext uri="{FF2B5EF4-FFF2-40B4-BE49-F238E27FC236}">
                    <a16:creationId xmlns:a16="http://schemas.microsoft.com/office/drawing/2014/main" id="{49D96BF6-CD09-42B8-9441-7B4498C2B534}"/>
                  </a:ext>
                </a:extLst>
              </p:cNvPr>
              <p:cNvSpPr txBox="1">
                <a:spLocks noRot="1" noChangeAspect="1" noMove="1" noResize="1" noEditPoints="1" noAdjustHandles="1" noChangeArrowheads="1" noChangeShapeType="1" noTextEdit="1"/>
              </p:cNvSpPr>
              <p:nvPr/>
            </p:nvSpPr>
            <p:spPr>
              <a:xfrm>
                <a:off x="8299333" y="5013894"/>
                <a:ext cx="1399999" cy="521361"/>
              </a:xfrm>
              <a:prstGeom prst="rect">
                <a:avLst/>
              </a:prstGeom>
              <a:blipFill>
                <a:blip r:embed="rId8"/>
                <a:stretch>
                  <a:fillRect/>
                </a:stretch>
              </a:blipFill>
            </p:spPr>
            <p:txBody>
              <a:bodyPr/>
              <a:lstStyle/>
              <a:p>
                <a:r>
                  <a:rPr lang="cs-CZ">
                    <a:noFill/>
                  </a:rPr>
                  <a:t> </a:t>
                </a:r>
              </a:p>
            </p:txBody>
          </p:sp>
        </mc:Fallback>
      </mc:AlternateContent>
      <p:sp>
        <p:nvSpPr>
          <p:cNvPr id="27" name="TextBox 26">
            <a:extLst>
              <a:ext uri="{FF2B5EF4-FFF2-40B4-BE49-F238E27FC236}">
                <a16:creationId xmlns:a16="http://schemas.microsoft.com/office/drawing/2014/main" id="{14F942BA-A94E-41AF-BC00-784B78DF1225}"/>
              </a:ext>
            </a:extLst>
          </p:cNvPr>
          <p:cNvSpPr txBox="1"/>
          <p:nvPr/>
        </p:nvSpPr>
        <p:spPr>
          <a:xfrm>
            <a:off x="7781562" y="6118613"/>
            <a:ext cx="4628151" cy="253916"/>
          </a:xfrm>
          <a:prstGeom prst="rect">
            <a:avLst/>
          </a:prstGeom>
          <a:noFill/>
        </p:spPr>
        <p:txBody>
          <a:bodyPr wrap="square" rtlCol="0">
            <a:spAutoFit/>
          </a:bodyPr>
          <a:lstStyle/>
          <a:p>
            <a:pPr marL="171450" indent="-171450">
              <a:buFont typeface="Arial" panose="020B0604020202020204" pitchFamily="34" charset="0"/>
              <a:buChar char="•"/>
            </a:pPr>
            <a:r>
              <a:rPr lang="en-US" sz="1050"/>
              <a:t> Now, we should incorporate the correction to unequal absorbances </a:t>
            </a:r>
          </a:p>
        </p:txBody>
      </p:sp>
      <p:sp>
        <p:nvSpPr>
          <p:cNvPr id="28" name="Right Brace 27">
            <a:extLst>
              <a:ext uri="{FF2B5EF4-FFF2-40B4-BE49-F238E27FC236}">
                <a16:creationId xmlns:a16="http://schemas.microsoft.com/office/drawing/2014/main" id="{57A23BD9-EBED-4AE1-B4DA-2784DBEB35B2}"/>
              </a:ext>
            </a:extLst>
          </p:cNvPr>
          <p:cNvSpPr/>
          <p:nvPr/>
        </p:nvSpPr>
        <p:spPr>
          <a:xfrm rot="5400000">
            <a:off x="4475944" y="4659338"/>
            <a:ext cx="178318" cy="824560"/>
          </a:xfrm>
          <a:prstGeom prst="rightBrace">
            <a:avLst>
              <a:gd name="adj1" fmla="val 70354"/>
              <a:gd name="adj2" fmla="val 50000"/>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cs-CZ"/>
          </a:p>
        </p:txBody>
      </p:sp>
      <p:sp>
        <p:nvSpPr>
          <p:cNvPr id="29" name="TextBox 28">
            <a:extLst>
              <a:ext uri="{FF2B5EF4-FFF2-40B4-BE49-F238E27FC236}">
                <a16:creationId xmlns:a16="http://schemas.microsoft.com/office/drawing/2014/main" id="{2FE14955-EF42-4574-9EFA-F10797EE509F}"/>
              </a:ext>
            </a:extLst>
          </p:cNvPr>
          <p:cNvSpPr txBox="1"/>
          <p:nvPr/>
        </p:nvSpPr>
        <p:spPr>
          <a:xfrm>
            <a:off x="4079457" y="5239470"/>
            <a:ext cx="971292" cy="276999"/>
          </a:xfrm>
          <a:prstGeom prst="rect">
            <a:avLst/>
          </a:prstGeom>
          <a:noFill/>
        </p:spPr>
        <p:txBody>
          <a:bodyPr wrap="none" rtlCol="0">
            <a:spAutoFit/>
          </a:bodyPr>
          <a:lstStyle/>
          <a:p>
            <a:r>
              <a:rPr lang="en-US" sz="1200"/>
              <a:t>linear region</a:t>
            </a:r>
            <a:endParaRPr lang="cs-CZ" sz="1200"/>
          </a:p>
        </p:txBody>
      </p:sp>
    </p:spTree>
    <p:extLst>
      <p:ext uri="{BB962C8B-B14F-4D97-AF65-F5344CB8AC3E}">
        <p14:creationId xmlns:p14="http://schemas.microsoft.com/office/powerpoint/2010/main" val="3484564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8820979-B139-45B5-8CA8-17D9FA57F2C2}"/>
              </a:ext>
            </a:extLst>
          </p:cNvPr>
          <p:cNvSpPr txBox="1"/>
          <p:nvPr/>
        </p:nvSpPr>
        <p:spPr>
          <a:xfrm>
            <a:off x="286594" y="199329"/>
            <a:ext cx="7513082" cy="461665"/>
          </a:xfrm>
          <a:prstGeom prst="rect">
            <a:avLst/>
          </a:prstGeom>
          <a:noFill/>
        </p:spPr>
        <p:txBody>
          <a:bodyPr wrap="none" rtlCol="0">
            <a:spAutoFit/>
          </a:bodyPr>
          <a:lstStyle/>
          <a:p>
            <a:r>
              <a:rPr lang="cs-CZ" sz="2400" b="1"/>
              <a:t>Example: Photo</a:t>
            </a:r>
            <a:r>
              <a:rPr lang="en-US" sz="2400" b="1"/>
              <a:t>decomposition</a:t>
            </a:r>
            <a:r>
              <a:rPr lang="cs-CZ" sz="2400" b="1"/>
              <a:t> QY calculation</a:t>
            </a:r>
            <a:r>
              <a:rPr lang="en-US" sz="2400" b="1"/>
              <a:t> - correction</a:t>
            </a:r>
            <a:endParaRPr lang="cs-CZ" sz="2400" b="1" dirty="0"/>
          </a:p>
        </p:txBody>
      </p:sp>
      <p:sp>
        <p:nvSpPr>
          <p:cNvPr id="7" name="TextBox 6">
            <a:extLst>
              <a:ext uri="{FF2B5EF4-FFF2-40B4-BE49-F238E27FC236}">
                <a16:creationId xmlns:a16="http://schemas.microsoft.com/office/drawing/2014/main" id="{B2580D2D-B99B-4082-844B-993183D4B703}"/>
              </a:ext>
            </a:extLst>
          </p:cNvPr>
          <p:cNvSpPr txBox="1"/>
          <p:nvPr/>
        </p:nvSpPr>
        <p:spPr>
          <a:xfrm>
            <a:off x="286594" y="674477"/>
            <a:ext cx="11242539" cy="577081"/>
          </a:xfrm>
          <a:prstGeom prst="rect">
            <a:avLst/>
          </a:prstGeom>
          <a:noFill/>
        </p:spPr>
        <p:txBody>
          <a:bodyPr wrap="square" rtlCol="0">
            <a:spAutoFit/>
          </a:bodyPr>
          <a:lstStyle/>
          <a:p>
            <a:pPr marL="171450" indent="-171450">
              <a:buFont typeface="Arial" panose="020B0604020202020204" pitchFamily="34" charset="0"/>
              <a:buChar char="•"/>
            </a:pPr>
            <a:r>
              <a:rPr lang="en-US" sz="1050"/>
              <a:t>First, we have to further process the emission source spectrum, because the points are unevenly spaced and the x range does not match with the spectra of actinometer and compound, so we would not be able to calculate any integrals... So we can do it manually, or by </a:t>
            </a:r>
            <a:r>
              <a:rPr lang="cs-CZ" sz="1050"/>
              <a:t>just</a:t>
            </a:r>
            <a:r>
              <a:rPr lang="en-US" sz="1050"/>
              <a:t> one line of code in the console. I </a:t>
            </a:r>
            <a:r>
              <a:rPr lang="cs-CZ" sz="1050"/>
              <a:t>made</a:t>
            </a:r>
            <a:r>
              <a:rPr lang="en-US" sz="1050"/>
              <a:t> a copy of the emission spectrum, renamed it and performed the computation. The result i apparent.</a:t>
            </a:r>
          </a:p>
        </p:txBody>
      </p:sp>
      <p:grpSp>
        <p:nvGrpSpPr>
          <p:cNvPr id="11" name="Group 10">
            <a:extLst>
              <a:ext uri="{FF2B5EF4-FFF2-40B4-BE49-F238E27FC236}">
                <a16:creationId xmlns:a16="http://schemas.microsoft.com/office/drawing/2014/main" id="{FA67C36C-090E-460E-9AEB-0917CBE3DCF9}"/>
              </a:ext>
            </a:extLst>
          </p:cNvPr>
          <p:cNvGrpSpPr/>
          <p:nvPr/>
        </p:nvGrpSpPr>
        <p:grpSpPr>
          <a:xfrm>
            <a:off x="463701" y="1324857"/>
            <a:ext cx="4404817" cy="2649714"/>
            <a:chOff x="434619" y="1435487"/>
            <a:chExt cx="4404817" cy="2649714"/>
          </a:xfrm>
        </p:grpSpPr>
        <p:pic>
          <p:nvPicPr>
            <p:cNvPr id="2" name="Picture 1">
              <a:extLst>
                <a:ext uri="{FF2B5EF4-FFF2-40B4-BE49-F238E27FC236}">
                  <a16:creationId xmlns:a16="http://schemas.microsoft.com/office/drawing/2014/main" id="{6A106FAA-658B-477D-81FE-0699AC71F655}"/>
                </a:ext>
              </a:extLst>
            </p:cNvPr>
            <p:cNvPicPr>
              <a:picLocks noChangeAspect="1"/>
            </p:cNvPicPr>
            <p:nvPr/>
          </p:nvPicPr>
          <p:blipFill>
            <a:blip r:embed="rId3"/>
            <a:stretch>
              <a:fillRect/>
            </a:stretch>
          </p:blipFill>
          <p:spPr>
            <a:xfrm>
              <a:off x="434619" y="1435487"/>
              <a:ext cx="4404817" cy="2649714"/>
            </a:xfrm>
            <a:prstGeom prst="rect">
              <a:avLst/>
            </a:prstGeom>
          </p:spPr>
        </p:pic>
        <p:sp>
          <p:nvSpPr>
            <p:cNvPr id="3" name="Rectangle 2">
              <a:extLst>
                <a:ext uri="{FF2B5EF4-FFF2-40B4-BE49-F238E27FC236}">
                  <a16:creationId xmlns:a16="http://schemas.microsoft.com/office/drawing/2014/main" id="{50E0B2E4-8B11-40E9-8C61-CF86330FFEA1}"/>
                </a:ext>
              </a:extLst>
            </p:cNvPr>
            <p:cNvSpPr/>
            <p:nvPr/>
          </p:nvSpPr>
          <p:spPr>
            <a:xfrm>
              <a:off x="1375410" y="2286000"/>
              <a:ext cx="443865" cy="340434"/>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cs-CZ"/>
            </a:p>
          </p:txBody>
        </p:sp>
        <p:sp>
          <p:nvSpPr>
            <p:cNvPr id="8" name="Rectangle 7">
              <a:extLst>
                <a:ext uri="{FF2B5EF4-FFF2-40B4-BE49-F238E27FC236}">
                  <a16:creationId xmlns:a16="http://schemas.microsoft.com/office/drawing/2014/main" id="{3AA1B830-B9A3-43AF-99B9-2BE2D7F66606}"/>
                </a:ext>
              </a:extLst>
            </p:cNvPr>
            <p:cNvSpPr/>
            <p:nvPr/>
          </p:nvSpPr>
          <p:spPr>
            <a:xfrm>
              <a:off x="1316356" y="2712720"/>
              <a:ext cx="451484" cy="78106"/>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cs-CZ"/>
            </a:p>
          </p:txBody>
        </p:sp>
        <p:sp>
          <p:nvSpPr>
            <p:cNvPr id="4" name="TextBox 3">
              <a:extLst>
                <a:ext uri="{FF2B5EF4-FFF2-40B4-BE49-F238E27FC236}">
                  <a16:creationId xmlns:a16="http://schemas.microsoft.com/office/drawing/2014/main" id="{021BCD11-992F-4582-B83B-09F3F7F0BFFC}"/>
                </a:ext>
              </a:extLst>
            </p:cNvPr>
            <p:cNvSpPr txBox="1"/>
            <p:nvPr/>
          </p:nvSpPr>
          <p:spPr>
            <a:xfrm>
              <a:off x="756720" y="2910544"/>
              <a:ext cx="1188146" cy="246221"/>
            </a:xfrm>
            <a:prstGeom prst="rect">
              <a:avLst/>
            </a:prstGeom>
            <a:noFill/>
          </p:spPr>
          <p:txBody>
            <a:bodyPr wrap="none" rtlCol="0">
              <a:spAutoFit/>
            </a:bodyPr>
            <a:lstStyle/>
            <a:p>
              <a:pPr marL="171450" indent="-171450">
                <a:buFont typeface="Arial" panose="020B0604020202020204" pitchFamily="34" charset="0"/>
                <a:buChar char="•"/>
              </a:pPr>
              <a:r>
                <a:rPr lang="en-US" sz="1000"/>
                <a:t>now, it matches</a:t>
              </a:r>
              <a:endParaRPr lang="cs-CZ" sz="1000"/>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0D4612-B960-4231-BB1D-8D8DBBC1B67B}"/>
                  </a:ext>
                </a:extLst>
              </p:cNvPr>
              <p:cNvSpPr txBox="1"/>
              <p:nvPr/>
            </p:nvSpPr>
            <p:spPr>
              <a:xfrm>
                <a:off x="5045625" y="1036060"/>
                <a:ext cx="6280744" cy="577594"/>
              </a:xfrm>
              <a:prstGeom prst="rect">
                <a:avLst/>
              </a:prstGeom>
              <a:noFill/>
            </p:spPr>
            <p:txBody>
              <a:bodyPr wrap="square" rtlCol="0">
                <a:spAutoFit/>
              </a:bodyPr>
              <a:lstStyle/>
              <a:p>
                <a:pPr marL="171450" indent="-171450">
                  <a:buFont typeface="Arial" panose="020B0604020202020204" pitchFamily="34" charset="0"/>
                  <a:buChar char="•"/>
                </a:pPr>
                <a:r>
                  <a:rPr lang="en-US" sz="1050"/>
                  <a:t>Now, we can try to calculate how much light </a:t>
                </a:r>
                <a:r>
                  <a:rPr lang="cs-CZ" sz="1050"/>
                  <a:t>is</a:t>
                </a:r>
                <a:r>
                  <a:rPr lang="en-US" sz="1050"/>
                  <a:t> gonna be absorbed by for example first stock solutions of compond and actinometer, the black and blue spectra are the result after perfoming </a:t>
                </a:r>
                <a14:m>
                  <m:oMath xmlns:m="http://schemas.openxmlformats.org/officeDocument/2006/math">
                    <m:r>
                      <a:rPr lang="en-US" sz="1050" i="1">
                        <a:latin typeface="Cambria Math" panose="02040503050406030204" pitchFamily="18" charset="0"/>
                      </a:rPr>
                      <m:t>1−</m:t>
                    </m:r>
                    <m:sSup>
                      <m:sSupPr>
                        <m:ctrlPr>
                          <a:rPr lang="en-US" sz="1050" i="1">
                            <a:latin typeface="Cambria Math" panose="02040503050406030204" pitchFamily="18" charset="0"/>
                          </a:rPr>
                        </m:ctrlPr>
                      </m:sSupPr>
                      <m:e>
                        <m:r>
                          <a:rPr lang="en-US" sz="1050" i="1">
                            <a:latin typeface="Cambria Math" panose="02040503050406030204" pitchFamily="18" charset="0"/>
                          </a:rPr>
                          <m:t>10</m:t>
                        </m:r>
                      </m:e>
                      <m:sup>
                        <m:r>
                          <a:rPr lang="en-US" sz="1050" i="1">
                            <a:latin typeface="Cambria Math" panose="02040503050406030204" pitchFamily="18" charset="0"/>
                          </a:rPr>
                          <m:t>−</m:t>
                        </m:r>
                        <m:r>
                          <a:rPr lang="en-US" sz="1050" i="1">
                            <a:latin typeface="Cambria Math" panose="02040503050406030204" pitchFamily="18" charset="0"/>
                          </a:rPr>
                          <m:t>𝐴</m:t>
                        </m:r>
                      </m:sup>
                    </m:sSup>
                    <m:r>
                      <a:rPr lang="en-US" sz="1050">
                        <a:latin typeface="Cambria Math" panose="02040503050406030204" pitchFamily="18" charset="0"/>
                      </a:rPr>
                      <m:t> </m:t>
                    </m:r>
                  </m:oMath>
                </a14:m>
                <a:r>
                  <a:rPr lang="en-US" sz="1050"/>
                  <a:t> transformations for compound and actinometer, respectively</a:t>
                </a:r>
              </a:p>
            </p:txBody>
          </p:sp>
        </mc:Choice>
        <mc:Fallback xmlns="">
          <p:sp>
            <p:nvSpPr>
              <p:cNvPr id="9" name="TextBox 8">
                <a:extLst>
                  <a:ext uri="{FF2B5EF4-FFF2-40B4-BE49-F238E27FC236}">
                    <a16:creationId xmlns:a16="http://schemas.microsoft.com/office/drawing/2014/main" id="{240D4612-B960-4231-BB1D-8D8DBBC1B67B}"/>
                  </a:ext>
                </a:extLst>
              </p:cNvPr>
              <p:cNvSpPr txBox="1">
                <a:spLocks noRot="1" noChangeAspect="1" noMove="1" noResize="1" noEditPoints="1" noAdjustHandles="1" noChangeArrowheads="1" noChangeShapeType="1" noTextEdit="1"/>
              </p:cNvSpPr>
              <p:nvPr/>
            </p:nvSpPr>
            <p:spPr>
              <a:xfrm>
                <a:off x="5045625" y="1036060"/>
                <a:ext cx="6280744" cy="577594"/>
              </a:xfrm>
              <a:prstGeom prst="rect">
                <a:avLst/>
              </a:prstGeom>
              <a:blipFill>
                <a:blip r:embed="rId4"/>
                <a:stretch>
                  <a:fillRect b="-5263"/>
                </a:stretch>
              </a:blipFill>
            </p:spPr>
            <p:txBody>
              <a:bodyPr/>
              <a:lstStyle/>
              <a:p>
                <a:r>
                  <a:rPr lang="cs-CZ">
                    <a:noFill/>
                  </a:rPr>
                  <a:t> </a:t>
                </a:r>
              </a:p>
            </p:txBody>
          </p:sp>
        </mc:Fallback>
      </mc:AlternateContent>
      <p:pic>
        <p:nvPicPr>
          <p:cNvPr id="10" name="Picture 9">
            <a:extLst>
              <a:ext uri="{FF2B5EF4-FFF2-40B4-BE49-F238E27FC236}">
                <a16:creationId xmlns:a16="http://schemas.microsoft.com/office/drawing/2014/main" id="{48D0EECE-DABC-4F93-8309-DB70D806D2F7}"/>
              </a:ext>
            </a:extLst>
          </p:cNvPr>
          <p:cNvPicPr>
            <a:picLocks noChangeAspect="1"/>
          </p:cNvPicPr>
          <p:nvPr/>
        </p:nvPicPr>
        <p:blipFill>
          <a:blip r:embed="rId5"/>
          <a:stretch>
            <a:fillRect/>
          </a:stretch>
        </p:blipFill>
        <p:spPr>
          <a:xfrm>
            <a:off x="5546240" y="1613141"/>
            <a:ext cx="5396080" cy="3246008"/>
          </a:xfrm>
          <a:prstGeom prst="rect">
            <a:avLst/>
          </a:prstGeom>
        </p:spPr>
      </p:pic>
      <p:sp>
        <p:nvSpPr>
          <p:cNvPr id="12" name="TextBox 11">
            <a:extLst>
              <a:ext uri="{FF2B5EF4-FFF2-40B4-BE49-F238E27FC236}">
                <a16:creationId xmlns:a16="http://schemas.microsoft.com/office/drawing/2014/main" id="{D88430FD-C15E-4AFD-8CB1-DF54B533DC80}"/>
              </a:ext>
            </a:extLst>
          </p:cNvPr>
          <p:cNvSpPr txBox="1"/>
          <p:nvPr/>
        </p:nvSpPr>
        <p:spPr>
          <a:xfrm>
            <a:off x="0" y="4060857"/>
            <a:ext cx="5477069" cy="415498"/>
          </a:xfrm>
          <a:prstGeom prst="rect">
            <a:avLst/>
          </a:prstGeom>
          <a:noFill/>
        </p:spPr>
        <p:txBody>
          <a:bodyPr wrap="square" rtlCol="0">
            <a:spAutoFit/>
          </a:bodyPr>
          <a:lstStyle/>
          <a:p>
            <a:pPr marL="171450" indent="-171450">
              <a:buFont typeface="Arial" panose="020B0604020202020204" pitchFamily="34" charset="0"/>
              <a:buChar char="•"/>
            </a:pPr>
            <a:r>
              <a:rPr lang="cs-CZ" sz="1050"/>
              <a:t>We can then try to calculate the actual light intensity, that would be abosrbed by the solution (blue and green</a:t>
            </a:r>
            <a:r>
              <a:rPr lang="en-US" sz="1050"/>
              <a:t> </a:t>
            </a:r>
            <a:r>
              <a:rPr lang="cs-CZ" sz="1050"/>
              <a:t>spectra), </a:t>
            </a:r>
            <a:r>
              <a:rPr lang="en-US" sz="1050"/>
              <a:t>and</a:t>
            </a:r>
            <a:r>
              <a:rPr lang="cs-CZ" sz="1050"/>
              <a:t> we can see, that </a:t>
            </a:r>
            <a:r>
              <a:rPr lang="en-US" sz="1050"/>
              <a:t>less than</a:t>
            </a:r>
            <a:r>
              <a:rPr lang="cs-CZ" sz="1050"/>
              <a:t> half of the light was absorbed</a:t>
            </a:r>
            <a:endParaRPr lang="en-US" sz="1050"/>
          </a:p>
        </p:txBody>
      </p:sp>
      <p:pic>
        <p:nvPicPr>
          <p:cNvPr id="13" name="Picture 12">
            <a:extLst>
              <a:ext uri="{FF2B5EF4-FFF2-40B4-BE49-F238E27FC236}">
                <a16:creationId xmlns:a16="http://schemas.microsoft.com/office/drawing/2014/main" id="{A737A731-FB4F-4E02-ACC0-1D96D5849B88}"/>
              </a:ext>
            </a:extLst>
          </p:cNvPr>
          <p:cNvPicPr>
            <a:picLocks noChangeAspect="1"/>
          </p:cNvPicPr>
          <p:nvPr/>
        </p:nvPicPr>
        <p:blipFill>
          <a:blip r:embed="rId6"/>
          <a:stretch>
            <a:fillRect/>
          </a:stretch>
        </p:blipFill>
        <p:spPr>
          <a:xfrm>
            <a:off x="427998" y="4476355"/>
            <a:ext cx="3884360" cy="2336633"/>
          </a:xfrm>
          <a:prstGeom prst="rect">
            <a:avLst/>
          </a:prstGeom>
        </p:spPr>
      </p:pic>
      <p:sp>
        <p:nvSpPr>
          <p:cNvPr id="14" name="TextBox 13">
            <a:extLst>
              <a:ext uri="{FF2B5EF4-FFF2-40B4-BE49-F238E27FC236}">
                <a16:creationId xmlns:a16="http://schemas.microsoft.com/office/drawing/2014/main" id="{F5030957-5893-41F2-ADE6-1855454FF5AB}"/>
              </a:ext>
            </a:extLst>
          </p:cNvPr>
          <p:cNvSpPr txBox="1"/>
          <p:nvPr/>
        </p:nvSpPr>
        <p:spPr>
          <a:xfrm>
            <a:off x="4461621" y="4945435"/>
            <a:ext cx="7803531" cy="577081"/>
          </a:xfrm>
          <a:prstGeom prst="rect">
            <a:avLst/>
          </a:prstGeom>
          <a:noFill/>
        </p:spPr>
        <p:txBody>
          <a:bodyPr wrap="square" rtlCol="0">
            <a:spAutoFit/>
          </a:bodyPr>
          <a:lstStyle/>
          <a:p>
            <a:pPr marL="171450" indent="-171450">
              <a:buFont typeface="Arial" panose="020B0604020202020204" pitchFamily="34" charset="0"/>
              <a:buChar char="•"/>
            </a:pPr>
            <a:r>
              <a:rPr lang="cs-CZ" sz="1050"/>
              <a:t>We can calculate it precisesly by integrating the resulting spectrum and normalizing by normalization factor</a:t>
            </a:r>
            <a:r>
              <a:rPr lang="en-US" sz="1050"/>
              <a:t> (integral of emission source)</a:t>
            </a:r>
          </a:p>
          <a:p>
            <a:pPr marL="171450" indent="-171450">
              <a:buFont typeface="Arial" panose="020B0604020202020204" pitchFamily="34" charset="0"/>
              <a:buChar char="•"/>
            </a:pPr>
            <a:r>
              <a:rPr lang="en-US" sz="1050"/>
              <a:t>So, by calling </a:t>
            </a:r>
            <a:r>
              <a:rPr lang="en-US" sz="1050">
                <a:latin typeface="Courier New" panose="02070309020205020404" pitchFamily="49" charset="0"/>
                <a:cs typeface="Courier New" panose="02070309020205020404" pitchFamily="49" charset="0"/>
              </a:rPr>
              <a:t>integral() </a:t>
            </a:r>
            <a:r>
              <a:rPr lang="en-US" sz="1050"/>
              <a:t>function without any arguments, the whole spectrum is integrated (here from 220 to 500 nm) by trapezoid integration method</a:t>
            </a:r>
            <a:r>
              <a:rPr lang="cs-CZ" sz="1050"/>
              <a:t>. T</a:t>
            </a:r>
            <a:r>
              <a:rPr lang="en-US" sz="1050"/>
              <a:t>he actinometer and compound actually absorbed 33 % and 39 % light from emission source, respectively</a:t>
            </a:r>
          </a:p>
        </p:txBody>
      </p:sp>
      <p:pic>
        <p:nvPicPr>
          <p:cNvPr id="15" name="Picture 14">
            <a:extLst>
              <a:ext uri="{FF2B5EF4-FFF2-40B4-BE49-F238E27FC236}">
                <a16:creationId xmlns:a16="http://schemas.microsoft.com/office/drawing/2014/main" id="{098150FD-A79E-42C0-9BA5-A8DA84DBB058}"/>
              </a:ext>
            </a:extLst>
          </p:cNvPr>
          <p:cNvPicPr>
            <a:picLocks noChangeAspect="1"/>
          </p:cNvPicPr>
          <p:nvPr/>
        </p:nvPicPr>
        <p:blipFill rotWithShape="1">
          <a:blip r:embed="rId7"/>
          <a:srcRect l="36811" t="67027" r="2716" b="6298"/>
          <a:stretch/>
        </p:blipFill>
        <p:spPr>
          <a:xfrm>
            <a:off x="4586579" y="5511525"/>
            <a:ext cx="5012142" cy="1329959"/>
          </a:xfrm>
          <a:prstGeom prst="rect">
            <a:avLst/>
          </a:prstGeom>
        </p:spPr>
      </p:pic>
      <p:pic>
        <p:nvPicPr>
          <p:cNvPr id="16" name="Picture 15">
            <a:extLst>
              <a:ext uri="{FF2B5EF4-FFF2-40B4-BE49-F238E27FC236}">
                <a16:creationId xmlns:a16="http://schemas.microsoft.com/office/drawing/2014/main" id="{BF5CC30C-F357-4D2D-B0C5-4C7EAE76D4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9569" y="5522516"/>
            <a:ext cx="4266746" cy="625997"/>
          </a:xfrm>
          <a:prstGeom prst="rect">
            <a:avLst/>
          </a:prstGeom>
        </p:spPr>
      </p:pic>
    </p:spTree>
    <p:extLst>
      <p:ext uri="{BB962C8B-B14F-4D97-AF65-F5344CB8AC3E}">
        <p14:creationId xmlns:p14="http://schemas.microsoft.com/office/powerpoint/2010/main" val="4007225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EFA349-E187-429E-AE3D-9F83577D67C4}"/>
              </a:ext>
            </a:extLst>
          </p:cNvPr>
          <p:cNvSpPr txBox="1"/>
          <p:nvPr/>
        </p:nvSpPr>
        <p:spPr>
          <a:xfrm>
            <a:off x="286594" y="674477"/>
            <a:ext cx="11242539" cy="577081"/>
          </a:xfrm>
          <a:prstGeom prst="rect">
            <a:avLst/>
          </a:prstGeom>
          <a:noFill/>
        </p:spPr>
        <p:txBody>
          <a:bodyPr wrap="square" rtlCol="0">
            <a:spAutoFit/>
          </a:bodyPr>
          <a:lstStyle/>
          <a:p>
            <a:pPr marL="171450" indent="-171450">
              <a:buFont typeface="Arial" panose="020B0604020202020204" pitchFamily="34" charset="0"/>
              <a:buChar char="•"/>
            </a:pPr>
            <a:r>
              <a:rPr lang="en-US" sz="1050"/>
              <a:t>Now, we can automate this and add this to our script and perform the calculation again, but now with the correction. We can see, that the linear region part was decreased a little bit (from cca 80 to 70). This make sense, because the amount of absorbed light by </a:t>
            </a:r>
            <a:r>
              <a:rPr lang="en-US" sz="1050" b="1"/>
              <a:t>compound</a:t>
            </a:r>
            <a:r>
              <a:rPr lang="en-US" sz="1050"/>
              <a:t> was a bit </a:t>
            </a:r>
            <a:r>
              <a:rPr lang="en-US" sz="1050" b="1"/>
              <a:t>higher</a:t>
            </a:r>
            <a:r>
              <a:rPr lang="en-US" sz="1050"/>
              <a:t> than that of actinometer, so more of it was bleached. If the changes of concentrations are the same, quantum yield of compound photobleching must be lower when compared to that of uncorrected result.</a:t>
            </a:r>
          </a:p>
        </p:txBody>
      </p:sp>
      <p:sp>
        <p:nvSpPr>
          <p:cNvPr id="6" name="TextBox 5">
            <a:extLst>
              <a:ext uri="{FF2B5EF4-FFF2-40B4-BE49-F238E27FC236}">
                <a16:creationId xmlns:a16="http://schemas.microsoft.com/office/drawing/2014/main" id="{63D5A1B1-7659-4E1C-8AE8-74690DB0F3A0}"/>
              </a:ext>
            </a:extLst>
          </p:cNvPr>
          <p:cNvSpPr txBox="1"/>
          <p:nvPr/>
        </p:nvSpPr>
        <p:spPr>
          <a:xfrm>
            <a:off x="286594" y="199329"/>
            <a:ext cx="7424340" cy="461665"/>
          </a:xfrm>
          <a:prstGeom prst="rect">
            <a:avLst/>
          </a:prstGeom>
          <a:noFill/>
        </p:spPr>
        <p:txBody>
          <a:bodyPr wrap="none" rtlCol="0">
            <a:spAutoFit/>
          </a:bodyPr>
          <a:lstStyle/>
          <a:p>
            <a:r>
              <a:rPr lang="cs-CZ" sz="2400" b="1"/>
              <a:t>Example: Photo</a:t>
            </a:r>
            <a:r>
              <a:rPr lang="en-US" sz="2400" b="1"/>
              <a:t>decomposition</a:t>
            </a:r>
            <a:r>
              <a:rPr lang="cs-CZ" sz="2400" b="1"/>
              <a:t> QY calculation</a:t>
            </a:r>
            <a:r>
              <a:rPr lang="en-US" sz="2400" b="1"/>
              <a:t> - corrected</a:t>
            </a:r>
            <a:endParaRPr lang="cs-CZ" sz="2400" b="1" dirty="0"/>
          </a:p>
        </p:txBody>
      </p:sp>
      <p:pic>
        <p:nvPicPr>
          <p:cNvPr id="7" name="Picture 6">
            <a:extLst>
              <a:ext uri="{FF2B5EF4-FFF2-40B4-BE49-F238E27FC236}">
                <a16:creationId xmlns:a16="http://schemas.microsoft.com/office/drawing/2014/main" id="{BBAFF895-F582-4F82-B9AE-0EBFF678D6B9}"/>
              </a:ext>
            </a:extLst>
          </p:cNvPr>
          <p:cNvPicPr>
            <a:picLocks noChangeAspect="1"/>
          </p:cNvPicPr>
          <p:nvPr/>
        </p:nvPicPr>
        <p:blipFill>
          <a:blip r:embed="rId2"/>
          <a:stretch>
            <a:fillRect/>
          </a:stretch>
        </p:blipFill>
        <p:spPr>
          <a:xfrm>
            <a:off x="522513" y="1373917"/>
            <a:ext cx="7985009" cy="4809606"/>
          </a:xfrm>
          <a:prstGeom prst="rect">
            <a:avLst/>
          </a:prstGeom>
        </p:spPr>
      </p:pic>
      <p:sp>
        <p:nvSpPr>
          <p:cNvPr id="8" name="TextBox 7">
            <a:extLst>
              <a:ext uri="{FF2B5EF4-FFF2-40B4-BE49-F238E27FC236}">
                <a16:creationId xmlns:a16="http://schemas.microsoft.com/office/drawing/2014/main" id="{621349AD-0EB4-4F72-9F60-BDF1B7D58825}"/>
              </a:ext>
            </a:extLst>
          </p:cNvPr>
          <p:cNvSpPr txBox="1"/>
          <p:nvPr/>
        </p:nvSpPr>
        <p:spPr>
          <a:xfrm>
            <a:off x="6504432" y="4079676"/>
            <a:ext cx="1366080" cy="276999"/>
          </a:xfrm>
          <a:prstGeom prst="rect">
            <a:avLst/>
          </a:prstGeom>
          <a:noFill/>
        </p:spPr>
        <p:txBody>
          <a:bodyPr wrap="none" rtlCol="0">
            <a:spAutoFit/>
          </a:bodyPr>
          <a:lstStyle/>
          <a:p>
            <a:r>
              <a:rPr lang="en-US" sz="1200"/>
              <a:t>emission spectrum</a:t>
            </a:r>
            <a:endParaRPr lang="cs-CZ" sz="1200"/>
          </a:p>
        </p:txBody>
      </p:sp>
      <p:cxnSp>
        <p:nvCxnSpPr>
          <p:cNvPr id="9" name="Straight Arrow Connector 8">
            <a:extLst>
              <a:ext uri="{FF2B5EF4-FFF2-40B4-BE49-F238E27FC236}">
                <a16:creationId xmlns:a16="http://schemas.microsoft.com/office/drawing/2014/main" id="{F215D1E8-F302-474F-A2B7-DCD55F952486}"/>
              </a:ext>
            </a:extLst>
          </p:cNvPr>
          <p:cNvCxnSpPr/>
          <p:nvPr/>
        </p:nvCxnSpPr>
        <p:spPr>
          <a:xfrm flipV="1">
            <a:off x="7102856" y="3560510"/>
            <a:ext cx="0" cy="4923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B3EC314-8885-4767-B90A-A1C7C65F4286}"/>
                  </a:ext>
                </a:extLst>
              </p:cNvPr>
              <p:cNvSpPr txBox="1"/>
              <p:nvPr/>
            </p:nvSpPr>
            <p:spPr>
              <a:xfrm>
                <a:off x="8684805" y="3198744"/>
                <a:ext cx="3098764" cy="2031325"/>
              </a:xfrm>
              <a:prstGeom prst="rect">
                <a:avLst/>
              </a:prstGeom>
              <a:noFill/>
            </p:spPr>
            <p:txBody>
              <a:bodyPr wrap="square" rtlCol="0">
                <a:spAutoFit/>
              </a:bodyPr>
              <a:lstStyle/>
              <a:p>
                <a:pPr marL="171450" indent="-171450">
                  <a:buFont typeface="Arial" panose="020B0604020202020204" pitchFamily="34" charset="0"/>
                  <a:buChar char="•"/>
                </a:pPr>
                <a:r>
                  <a:rPr lang="en-US" sz="1050"/>
                  <a:t>The linar region seems to be around 285 to 295 nm. </a:t>
                </a:r>
              </a:p>
              <a:p>
                <a:pPr marL="171450" indent="-171450">
                  <a:buFont typeface="Arial" panose="020B0604020202020204" pitchFamily="34" charset="0"/>
                  <a:buChar char="•"/>
                </a:pPr>
                <a:endParaRPr lang="en-US" sz="1050"/>
              </a:p>
              <a:p>
                <a:pPr marL="171450" indent="-171450">
                  <a:buFont typeface="Arial" panose="020B0604020202020204" pitchFamily="34" charset="0"/>
                  <a:buChar char="•"/>
                </a:pPr>
                <a:r>
                  <a:rPr lang="en-US" sz="1050"/>
                  <a:t>Before this region (</a:t>
                </a:r>
                <a14:m>
                  <m:oMath xmlns:m="http://schemas.openxmlformats.org/officeDocument/2006/math">
                    <m:r>
                      <a:rPr lang="en-US" sz="1050" b="0" i="1" smtClean="0">
                        <a:latin typeface="Cambria Math" panose="02040503050406030204" pitchFamily="18" charset="0"/>
                      </a:rPr>
                      <m:t>𝜆</m:t>
                    </m:r>
                    <m:r>
                      <a:rPr lang="en-US" sz="1050" b="0" i="1" smtClean="0">
                        <a:latin typeface="Cambria Math" panose="02040503050406030204" pitchFamily="18" charset="0"/>
                      </a:rPr>
                      <m:t>&lt;270 </m:t>
                    </m:r>
                    <m:r>
                      <a:rPr lang="en-US" sz="1050" b="0" i="1" smtClean="0">
                        <a:latin typeface="Cambria Math" panose="02040503050406030204" pitchFamily="18" charset="0"/>
                      </a:rPr>
                      <m:t>𝑛𝑚</m:t>
                    </m:r>
                  </m:oMath>
                </a14:m>
                <a:r>
                  <a:rPr lang="en-US" sz="1050"/>
                  <a:t>), there is a formation of </a:t>
                </a:r>
                <a:r>
                  <a:rPr lang="en-US" sz="1050" b="1"/>
                  <a:t>photoproduct</a:t>
                </a:r>
                <a:r>
                  <a:rPr lang="en-US" sz="1050"/>
                  <a:t> from the measured compound, therefore, the quantum yield values are lower. </a:t>
                </a:r>
              </a:p>
              <a:p>
                <a:pPr marL="171450" indent="-171450">
                  <a:buFont typeface="Arial" panose="020B0604020202020204" pitchFamily="34" charset="0"/>
                  <a:buChar char="•"/>
                </a:pPr>
                <a:endParaRPr lang="en-US" sz="1050"/>
              </a:p>
              <a:p>
                <a:pPr marL="171450" indent="-171450">
                  <a:buFont typeface="Arial" panose="020B0604020202020204" pitchFamily="34" charset="0"/>
                  <a:buChar char="•"/>
                </a:pPr>
                <a:r>
                  <a:rPr lang="en-US" sz="1050"/>
                  <a:t>After this region (</a:t>
                </a:r>
                <a14:m>
                  <m:oMath xmlns:m="http://schemas.openxmlformats.org/officeDocument/2006/math">
                    <m:r>
                      <a:rPr lang="en-US" sz="1050" i="1">
                        <a:latin typeface="Cambria Math" panose="02040503050406030204" pitchFamily="18" charset="0"/>
                      </a:rPr>
                      <m:t>𝜆</m:t>
                    </m:r>
                    <m:r>
                      <a:rPr lang="en-US" sz="1050" b="0" i="1" smtClean="0">
                        <a:latin typeface="Cambria Math" panose="02040503050406030204" pitchFamily="18" charset="0"/>
                      </a:rPr>
                      <m:t>&gt;300</m:t>
                    </m:r>
                    <m:r>
                      <a:rPr lang="en-US" sz="1050" i="1">
                        <a:latin typeface="Cambria Math" panose="02040503050406030204" pitchFamily="18" charset="0"/>
                      </a:rPr>
                      <m:t> </m:t>
                    </m:r>
                    <m:r>
                      <a:rPr lang="en-US" sz="1050" i="1">
                        <a:latin typeface="Cambria Math" panose="02040503050406030204" pitchFamily="18" charset="0"/>
                      </a:rPr>
                      <m:t>𝑛𝑚</m:t>
                    </m:r>
                  </m:oMath>
                </a14:m>
                <a:r>
                  <a:rPr lang="en-US" sz="1050"/>
                  <a:t>), both actinometer and spectrum are not absorbing anymore, therefore, very </a:t>
                </a:r>
                <a:r>
                  <a:rPr lang="en-US" sz="1050" b="1"/>
                  <a:t>large error </a:t>
                </a:r>
                <a:r>
                  <a:rPr lang="en-US" sz="1050"/>
                  <a:t>is obvious in the the result.</a:t>
                </a:r>
              </a:p>
            </p:txBody>
          </p:sp>
        </mc:Choice>
        <mc:Fallback xmlns="">
          <p:sp>
            <p:nvSpPr>
              <p:cNvPr id="11" name="TextBox 10">
                <a:extLst>
                  <a:ext uri="{FF2B5EF4-FFF2-40B4-BE49-F238E27FC236}">
                    <a16:creationId xmlns:a16="http://schemas.microsoft.com/office/drawing/2014/main" id="{9B3EC314-8885-4767-B90A-A1C7C65F4286}"/>
                  </a:ext>
                </a:extLst>
              </p:cNvPr>
              <p:cNvSpPr txBox="1">
                <a:spLocks noRot="1" noChangeAspect="1" noMove="1" noResize="1" noEditPoints="1" noAdjustHandles="1" noChangeArrowheads="1" noChangeShapeType="1" noTextEdit="1"/>
              </p:cNvSpPr>
              <p:nvPr/>
            </p:nvSpPr>
            <p:spPr>
              <a:xfrm>
                <a:off x="8684805" y="3198744"/>
                <a:ext cx="3098764" cy="2031325"/>
              </a:xfrm>
              <a:prstGeom prst="rect">
                <a:avLst/>
              </a:prstGeom>
              <a:blipFill>
                <a:blip r:embed="rId3"/>
                <a:stretch>
                  <a:fillRect b="-901"/>
                </a:stretch>
              </a:blipFill>
            </p:spPr>
            <p:txBody>
              <a:bodyPr/>
              <a:lstStyle/>
              <a:p>
                <a:r>
                  <a:rPr lang="cs-CZ">
                    <a:noFill/>
                  </a:rPr>
                  <a:t> </a:t>
                </a:r>
              </a:p>
            </p:txBody>
          </p:sp>
        </mc:Fallback>
      </mc:AlternateContent>
      <p:sp>
        <p:nvSpPr>
          <p:cNvPr id="12" name="Right Brace 11">
            <a:extLst>
              <a:ext uri="{FF2B5EF4-FFF2-40B4-BE49-F238E27FC236}">
                <a16:creationId xmlns:a16="http://schemas.microsoft.com/office/drawing/2014/main" id="{7B27E7AE-40D2-4537-9907-EACB1284E4CE}"/>
              </a:ext>
            </a:extLst>
          </p:cNvPr>
          <p:cNvSpPr/>
          <p:nvPr/>
        </p:nvSpPr>
        <p:spPr>
          <a:xfrm rot="16200000">
            <a:off x="3164188" y="3598337"/>
            <a:ext cx="117579" cy="914910"/>
          </a:xfrm>
          <a:prstGeom prst="rightBrace">
            <a:avLst>
              <a:gd name="adj1" fmla="val 70354"/>
              <a:gd name="adj2" fmla="val 50000"/>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cs-CZ"/>
          </a:p>
        </p:txBody>
      </p:sp>
      <p:sp>
        <p:nvSpPr>
          <p:cNvPr id="13" name="TextBox 12">
            <a:extLst>
              <a:ext uri="{FF2B5EF4-FFF2-40B4-BE49-F238E27FC236}">
                <a16:creationId xmlns:a16="http://schemas.microsoft.com/office/drawing/2014/main" id="{B0526F6E-B099-47DC-ACBC-E6041131937C}"/>
              </a:ext>
            </a:extLst>
          </p:cNvPr>
          <p:cNvSpPr txBox="1"/>
          <p:nvPr/>
        </p:nvSpPr>
        <p:spPr>
          <a:xfrm>
            <a:off x="2615410" y="3661630"/>
            <a:ext cx="1705339" cy="276999"/>
          </a:xfrm>
          <a:prstGeom prst="rect">
            <a:avLst/>
          </a:prstGeom>
          <a:noFill/>
        </p:spPr>
        <p:txBody>
          <a:bodyPr wrap="none" rtlCol="0">
            <a:spAutoFit/>
          </a:bodyPr>
          <a:lstStyle/>
          <a:p>
            <a:r>
              <a:rPr lang="en-US" sz="1200"/>
              <a:t>photoproduct formation</a:t>
            </a:r>
            <a:endParaRPr lang="cs-CZ" sz="1200"/>
          </a:p>
        </p:txBody>
      </p:sp>
      <p:sp>
        <p:nvSpPr>
          <p:cNvPr id="14" name="Right Brace 13">
            <a:extLst>
              <a:ext uri="{FF2B5EF4-FFF2-40B4-BE49-F238E27FC236}">
                <a16:creationId xmlns:a16="http://schemas.microsoft.com/office/drawing/2014/main" id="{FB620AFF-AF76-4EE7-9F15-99A6816744CD}"/>
              </a:ext>
            </a:extLst>
          </p:cNvPr>
          <p:cNvSpPr/>
          <p:nvPr/>
        </p:nvSpPr>
        <p:spPr>
          <a:xfrm rot="5400000">
            <a:off x="4439443" y="4145761"/>
            <a:ext cx="94936" cy="444500"/>
          </a:xfrm>
          <a:prstGeom prst="rightBrace">
            <a:avLst>
              <a:gd name="adj1" fmla="val 70354"/>
              <a:gd name="adj2" fmla="val 50000"/>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cs-CZ"/>
          </a:p>
        </p:txBody>
      </p:sp>
      <p:sp>
        <p:nvSpPr>
          <p:cNvPr id="15" name="TextBox 14">
            <a:extLst>
              <a:ext uri="{FF2B5EF4-FFF2-40B4-BE49-F238E27FC236}">
                <a16:creationId xmlns:a16="http://schemas.microsoft.com/office/drawing/2014/main" id="{4D53F911-52CF-4DDF-91A8-EB4065B90F42}"/>
              </a:ext>
            </a:extLst>
          </p:cNvPr>
          <p:cNvSpPr txBox="1"/>
          <p:nvPr/>
        </p:nvSpPr>
        <p:spPr>
          <a:xfrm>
            <a:off x="4047414" y="4473852"/>
            <a:ext cx="971292" cy="276999"/>
          </a:xfrm>
          <a:prstGeom prst="rect">
            <a:avLst/>
          </a:prstGeom>
          <a:noFill/>
        </p:spPr>
        <p:txBody>
          <a:bodyPr wrap="none" rtlCol="0">
            <a:spAutoFit/>
          </a:bodyPr>
          <a:lstStyle/>
          <a:p>
            <a:r>
              <a:rPr lang="en-US" sz="1200"/>
              <a:t>linear region</a:t>
            </a:r>
            <a:endParaRPr lang="cs-CZ" sz="1200"/>
          </a:p>
        </p:txBody>
      </p:sp>
    </p:spTree>
    <p:extLst>
      <p:ext uri="{BB962C8B-B14F-4D97-AF65-F5344CB8AC3E}">
        <p14:creationId xmlns:p14="http://schemas.microsoft.com/office/powerpoint/2010/main" val="2563812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53170B6-9E26-4FB7-9B42-89D512444A1F}"/>
              </a:ext>
            </a:extLst>
          </p:cNvPr>
          <p:cNvPicPr>
            <a:picLocks noChangeAspect="1"/>
          </p:cNvPicPr>
          <p:nvPr/>
        </p:nvPicPr>
        <p:blipFill rotWithShape="1">
          <a:blip r:embed="rId2"/>
          <a:srcRect l="14311" t="19970" r="56760" b="5277"/>
          <a:stretch/>
        </p:blipFill>
        <p:spPr>
          <a:xfrm>
            <a:off x="286593" y="1089975"/>
            <a:ext cx="4117455" cy="5707794"/>
          </a:xfrm>
          <a:prstGeom prst="rect">
            <a:avLst/>
          </a:prstGeom>
        </p:spPr>
      </p:pic>
      <p:sp>
        <p:nvSpPr>
          <p:cNvPr id="4" name="TextBox 3">
            <a:extLst>
              <a:ext uri="{FF2B5EF4-FFF2-40B4-BE49-F238E27FC236}">
                <a16:creationId xmlns:a16="http://schemas.microsoft.com/office/drawing/2014/main" id="{72FDEC7F-B21C-4896-824C-4796BCCC32F1}"/>
              </a:ext>
            </a:extLst>
          </p:cNvPr>
          <p:cNvSpPr txBox="1"/>
          <p:nvPr/>
        </p:nvSpPr>
        <p:spPr>
          <a:xfrm>
            <a:off x="3993502" y="5351219"/>
            <a:ext cx="8098521" cy="1446550"/>
          </a:xfrm>
          <a:prstGeom prst="rect">
            <a:avLst/>
          </a:prstGeom>
          <a:noFill/>
        </p:spPr>
        <p:txBody>
          <a:bodyPr wrap="square" rtlCol="0">
            <a:spAutoFit/>
          </a:bodyPr>
          <a:lstStyle/>
          <a:p>
            <a:pPr marL="171450" indent="-171450">
              <a:buFont typeface="Arial" panose="020B0604020202020204" pitchFamily="34" charset="0"/>
              <a:buChar char="•"/>
            </a:pPr>
            <a:r>
              <a:rPr lang="en-US" sz="1100"/>
              <a:t>Some comment regarding the script design is needed. Here, the QY values were calculated by using closest combination, however, we could combine the two sets differently, eg. by combining each difference in one set with each difference in other set. We would get more points. Or we could combine all possible differences from one set with all possible differences with other set. If the set would contain 4 spectra, we could choose at max 6 differences. If we combined two sets, we would get 6*6=36 results (instead of 3 as in this simple case).</a:t>
            </a:r>
          </a:p>
          <a:p>
            <a:pPr marL="171450" indent="-171450">
              <a:buFont typeface="Arial" panose="020B0604020202020204" pitchFamily="34" charset="0"/>
              <a:buChar char="•"/>
            </a:pPr>
            <a:r>
              <a:rPr lang="en-US" sz="1100"/>
              <a:t>Also, the correction to unequal absorbances here is only approximation (it is OK if we keep the absorbance changes small), it can be done better, but the code would be much more complicated (some numerical integration should probably be involved)</a:t>
            </a:r>
          </a:p>
          <a:p>
            <a:pPr marL="171450" indent="-171450">
              <a:buFont typeface="Arial" panose="020B0604020202020204" pitchFamily="34" charset="0"/>
              <a:buChar char="•"/>
            </a:pPr>
            <a:r>
              <a:rPr lang="en-US" sz="1100" b="1"/>
              <a:t>Possible code modifications are left as an excercise for the reader</a:t>
            </a:r>
            <a:endParaRPr lang="cs-CZ" sz="1100" b="1"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1CEFA349-E187-429E-AE3D-9F83577D67C4}"/>
              </a:ext>
            </a:extLst>
          </p:cNvPr>
          <p:cNvSpPr txBox="1"/>
          <p:nvPr/>
        </p:nvSpPr>
        <p:spPr>
          <a:xfrm>
            <a:off x="286594" y="674477"/>
            <a:ext cx="11242539" cy="415498"/>
          </a:xfrm>
          <a:prstGeom prst="rect">
            <a:avLst/>
          </a:prstGeom>
          <a:noFill/>
        </p:spPr>
        <p:txBody>
          <a:bodyPr wrap="square" rtlCol="0">
            <a:spAutoFit/>
          </a:bodyPr>
          <a:lstStyle/>
          <a:p>
            <a:pPr marL="171450" indent="-171450">
              <a:buFont typeface="Arial" panose="020B0604020202020204" pitchFamily="34" charset="0"/>
              <a:buChar char="•"/>
            </a:pPr>
            <a:r>
              <a:rPr lang="en-US" sz="1050"/>
              <a:t>Now, we can pick the linear region, average the values in it and calculate the standard deviation. For that, we crop x and y variables that we got from the calculation. The x variable represent the wavelengths and y value the quantum yields at these wavelengths. Both objects are NumPy 2D arrays (matrices).</a:t>
            </a:r>
          </a:p>
        </p:txBody>
      </p:sp>
      <p:sp>
        <p:nvSpPr>
          <p:cNvPr id="6" name="TextBox 5">
            <a:extLst>
              <a:ext uri="{FF2B5EF4-FFF2-40B4-BE49-F238E27FC236}">
                <a16:creationId xmlns:a16="http://schemas.microsoft.com/office/drawing/2014/main" id="{63D5A1B1-7659-4E1C-8AE8-74690DB0F3A0}"/>
              </a:ext>
            </a:extLst>
          </p:cNvPr>
          <p:cNvSpPr txBox="1"/>
          <p:nvPr/>
        </p:nvSpPr>
        <p:spPr>
          <a:xfrm>
            <a:off x="286594" y="199329"/>
            <a:ext cx="10241265" cy="461665"/>
          </a:xfrm>
          <a:prstGeom prst="rect">
            <a:avLst/>
          </a:prstGeom>
          <a:noFill/>
        </p:spPr>
        <p:txBody>
          <a:bodyPr wrap="none" rtlCol="0">
            <a:spAutoFit/>
          </a:bodyPr>
          <a:lstStyle/>
          <a:p>
            <a:r>
              <a:rPr lang="cs-CZ" sz="2400" b="1"/>
              <a:t>Example: Photo</a:t>
            </a:r>
            <a:r>
              <a:rPr lang="en-US" sz="2400" b="1"/>
              <a:t>decomposition</a:t>
            </a:r>
            <a:r>
              <a:rPr lang="cs-CZ" sz="2400" b="1"/>
              <a:t> QY calculation</a:t>
            </a:r>
            <a:r>
              <a:rPr lang="en-US" sz="2400" b="1"/>
              <a:t> – statistics on 285-295 nm region</a:t>
            </a:r>
            <a:endParaRPr lang="cs-CZ" sz="2400" b="1" dirty="0"/>
          </a:p>
        </p:txBody>
      </p:sp>
      <p:sp>
        <p:nvSpPr>
          <p:cNvPr id="16" name="Arrow: Right 15">
            <a:extLst>
              <a:ext uri="{FF2B5EF4-FFF2-40B4-BE49-F238E27FC236}">
                <a16:creationId xmlns:a16="http://schemas.microsoft.com/office/drawing/2014/main" id="{C44D0C8F-4714-4844-A999-00A6DE9D367E}"/>
              </a:ext>
            </a:extLst>
          </p:cNvPr>
          <p:cNvSpPr/>
          <p:nvPr/>
        </p:nvSpPr>
        <p:spPr>
          <a:xfrm rot="10800000">
            <a:off x="2418080" y="2968059"/>
            <a:ext cx="152400" cy="19304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cs-CZ"/>
          </a:p>
        </p:txBody>
      </p:sp>
      <p:sp>
        <p:nvSpPr>
          <p:cNvPr id="17" name="TextBox 16">
            <a:extLst>
              <a:ext uri="{FF2B5EF4-FFF2-40B4-BE49-F238E27FC236}">
                <a16:creationId xmlns:a16="http://schemas.microsoft.com/office/drawing/2014/main" id="{27E357E1-F8FE-42A8-B3DB-3291C7E63073}"/>
              </a:ext>
            </a:extLst>
          </p:cNvPr>
          <p:cNvSpPr txBox="1"/>
          <p:nvPr/>
        </p:nvSpPr>
        <p:spPr>
          <a:xfrm>
            <a:off x="2570480" y="2926079"/>
            <a:ext cx="1036759" cy="276999"/>
          </a:xfrm>
          <a:prstGeom prst="rect">
            <a:avLst/>
          </a:prstGeom>
          <a:noFill/>
        </p:spPr>
        <p:txBody>
          <a:bodyPr wrap="none" rtlCol="0">
            <a:spAutoFit/>
          </a:bodyPr>
          <a:lstStyle/>
          <a:p>
            <a:r>
              <a:rPr lang="en-US" sz="1200"/>
              <a:t>crop matrices</a:t>
            </a:r>
            <a:endParaRPr lang="cs-CZ" sz="1200"/>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546FEC31-FDAB-4F54-8F14-54D4F1CBE464}"/>
                  </a:ext>
                </a:extLst>
              </p:cNvPr>
              <p:cNvSpPr txBox="1"/>
              <p:nvPr/>
            </p:nvSpPr>
            <p:spPr>
              <a:xfrm>
                <a:off x="4504320" y="1194930"/>
                <a:ext cx="7687679" cy="338554"/>
              </a:xfrm>
              <a:prstGeom prst="rect">
                <a:avLst/>
              </a:prstGeom>
              <a:noFill/>
            </p:spPr>
            <p:txBody>
              <a:bodyPr wrap="square" rtlCol="0">
                <a:spAutoFit/>
              </a:bodyPr>
              <a:lstStyle/>
              <a:p>
                <a:pPr marL="171450" indent="-171450">
                  <a:buFont typeface="Arial" panose="020B0604020202020204" pitchFamily="34" charset="0"/>
                  <a:buChar char="•"/>
                </a:pPr>
                <a:r>
                  <a:rPr lang="en-US" sz="1600"/>
                  <a:t>So, we can conlude, that the photodecomposition quantum yield is </a:t>
                </a:r>
                <a14:m>
                  <m:oMath xmlns:m="http://schemas.openxmlformats.org/officeDocument/2006/math">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Φ</m:t>
                        </m:r>
                      </m:e>
                      <m:sub>
                        <m:r>
                          <m:rPr>
                            <m:sty m:val="p"/>
                          </m:rPr>
                          <a:rPr lang="en-US" sz="1600" b="0" i="0" smtClean="0">
                            <a:latin typeface="Cambria Math" panose="02040503050406030204" pitchFamily="18" charset="0"/>
                          </a:rPr>
                          <m:t>com</m:t>
                        </m:r>
                      </m:sub>
                    </m:sSub>
                    <m:r>
                      <a:rPr lang="en-US" sz="1600" b="0" i="1" smtClean="0">
                        <a:latin typeface="Cambria Math" panose="02040503050406030204" pitchFamily="18" charset="0"/>
                      </a:rPr>
                      <m:t>=</m:t>
                    </m:r>
                    <m:d>
                      <m:dPr>
                        <m:ctrlPr>
                          <a:rPr lang="en-US" sz="1600" b="1" i="1" smtClean="0">
                            <a:latin typeface="Cambria Math" panose="02040503050406030204" pitchFamily="18" charset="0"/>
                          </a:rPr>
                        </m:ctrlPr>
                      </m:dPr>
                      <m:e>
                        <m:r>
                          <a:rPr lang="en-US" sz="1600" b="1" i="1" smtClean="0">
                            <a:latin typeface="Cambria Math" panose="02040503050406030204" pitchFamily="18" charset="0"/>
                          </a:rPr>
                          <m:t>𝟕𝟏</m:t>
                        </m:r>
                        <m:r>
                          <a:rPr lang="en-US" sz="1600" b="1" i="1" smtClean="0">
                            <a:latin typeface="Cambria Math" panose="02040503050406030204" pitchFamily="18" charset="0"/>
                          </a:rPr>
                          <m:t>±</m:t>
                        </m:r>
                        <m:r>
                          <a:rPr lang="en-US" sz="1600" b="1" i="1" smtClean="0">
                            <a:latin typeface="Cambria Math" panose="02040503050406030204" pitchFamily="18" charset="0"/>
                          </a:rPr>
                          <m:t>𝟐</m:t>
                        </m:r>
                      </m:e>
                    </m:d>
                    <m:r>
                      <a:rPr lang="en-US" sz="1600" b="1" i="1" smtClean="0">
                        <a:latin typeface="Cambria Math" panose="02040503050406030204" pitchFamily="18" charset="0"/>
                      </a:rPr>
                      <m:t>%</m:t>
                    </m:r>
                  </m:oMath>
                </a14:m>
                <a:endParaRPr lang="en-US" sz="1600" b="1"/>
              </a:p>
            </p:txBody>
          </p:sp>
        </mc:Choice>
        <mc:Fallback>
          <p:sp>
            <p:nvSpPr>
              <p:cNvPr id="19" name="TextBox 18">
                <a:extLst>
                  <a:ext uri="{FF2B5EF4-FFF2-40B4-BE49-F238E27FC236}">
                    <a16:creationId xmlns:a16="http://schemas.microsoft.com/office/drawing/2014/main" id="{546FEC31-FDAB-4F54-8F14-54D4F1CBE464}"/>
                  </a:ext>
                </a:extLst>
              </p:cNvPr>
              <p:cNvSpPr txBox="1">
                <a:spLocks noRot="1" noChangeAspect="1" noMove="1" noResize="1" noEditPoints="1" noAdjustHandles="1" noChangeArrowheads="1" noChangeShapeType="1" noTextEdit="1"/>
              </p:cNvSpPr>
              <p:nvPr/>
            </p:nvSpPr>
            <p:spPr>
              <a:xfrm>
                <a:off x="4504320" y="1194930"/>
                <a:ext cx="7687679" cy="338554"/>
              </a:xfrm>
              <a:prstGeom prst="rect">
                <a:avLst/>
              </a:prstGeom>
              <a:blipFill>
                <a:blip r:embed="rId3"/>
                <a:stretch>
                  <a:fillRect l="-317" t="-5357" b="-21429"/>
                </a:stretch>
              </a:blipFill>
            </p:spPr>
            <p:txBody>
              <a:bodyPr/>
              <a:lstStyle/>
              <a:p>
                <a:r>
                  <a:rPr lang="cs-CZ">
                    <a:noFill/>
                  </a:rPr>
                  <a:t> </a:t>
                </a:r>
              </a:p>
            </p:txBody>
          </p:sp>
        </mc:Fallback>
      </mc:AlternateContent>
      <p:sp>
        <p:nvSpPr>
          <p:cNvPr id="20" name="Arrow: Right 19">
            <a:extLst>
              <a:ext uri="{FF2B5EF4-FFF2-40B4-BE49-F238E27FC236}">
                <a16:creationId xmlns:a16="http://schemas.microsoft.com/office/drawing/2014/main" id="{9EB251BA-1CF3-4677-BD8C-7838AD072AF3}"/>
              </a:ext>
            </a:extLst>
          </p:cNvPr>
          <p:cNvSpPr/>
          <p:nvPr/>
        </p:nvSpPr>
        <p:spPr>
          <a:xfrm>
            <a:off x="1391920" y="3369379"/>
            <a:ext cx="152400" cy="19304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cs-CZ"/>
          </a:p>
        </p:txBody>
      </p:sp>
      <p:sp>
        <p:nvSpPr>
          <p:cNvPr id="21" name="TextBox 20">
            <a:extLst>
              <a:ext uri="{FF2B5EF4-FFF2-40B4-BE49-F238E27FC236}">
                <a16:creationId xmlns:a16="http://schemas.microsoft.com/office/drawing/2014/main" id="{748A7108-FE2E-4D54-93E2-949EF0819FC6}"/>
              </a:ext>
            </a:extLst>
          </p:cNvPr>
          <p:cNvSpPr txBox="1"/>
          <p:nvPr/>
        </p:nvSpPr>
        <p:spPr>
          <a:xfrm>
            <a:off x="1544320" y="3327399"/>
            <a:ext cx="2300373" cy="276999"/>
          </a:xfrm>
          <a:prstGeom prst="rect">
            <a:avLst/>
          </a:prstGeom>
          <a:noFill/>
        </p:spPr>
        <p:txBody>
          <a:bodyPr wrap="none" rtlCol="0">
            <a:spAutoFit/>
          </a:bodyPr>
          <a:lstStyle/>
          <a:p>
            <a:r>
              <a:rPr lang="en-US" sz="1200"/>
              <a:t>statistics from 27*11 = 297 values</a:t>
            </a:r>
            <a:endParaRPr lang="cs-CZ" sz="1200"/>
          </a:p>
        </p:txBody>
      </p:sp>
      <p:sp>
        <p:nvSpPr>
          <p:cNvPr id="22" name="TextBox 21">
            <a:extLst>
              <a:ext uri="{FF2B5EF4-FFF2-40B4-BE49-F238E27FC236}">
                <a16:creationId xmlns:a16="http://schemas.microsoft.com/office/drawing/2014/main" id="{B8108D5E-420A-4A00-A81F-F35C043C4757}"/>
              </a:ext>
            </a:extLst>
          </p:cNvPr>
          <p:cNvSpPr txBox="1"/>
          <p:nvPr/>
        </p:nvSpPr>
        <p:spPr>
          <a:xfrm>
            <a:off x="4504320" y="1623911"/>
            <a:ext cx="7616559" cy="646331"/>
          </a:xfrm>
          <a:prstGeom prst="rect">
            <a:avLst/>
          </a:prstGeom>
          <a:noFill/>
        </p:spPr>
        <p:txBody>
          <a:bodyPr wrap="square" rtlCol="0">
            <a:spAutoFit/>
          </a:bodyPr>
          <a:lstStyle/>
          <a:p>
            <a:pPr marL="171450" indent="-171450">
              <a:buFont typeface="Arial" panose="020B0604020202020204" pitchFamily="34" charset="0"/>
              <a:buChar char="•"/>
            </a:pPr>
            <a:r>
              <a:rPr lang="en-US" sz="1200"/>
              <a:t>Also, we can plot histogram from these 297 values to see, whether we can use standard deviation estimation, because it should be used only if the data are normally distributed. Well, it seems more or less OK, but it would be better to have more results for proper estimation.</a:t>
            </a:r>
            <a:endParaRPr lang="en-US" sz="1200" b="1"/>
          </a:p>
        </p:txBody>
      </p:sp>
      <p:sp>
        <p:nvSpPr>
          <p:cNvPr id="23" name="Rectangle 22">
            <a:extLst>
              <a:ext uri="{FF2B5EF4-FFF2-40B4-BE49-F238E27FC236}">
                <a16:creationId xmlns:a16="http://schemas.microsoft.com/office/drawing/2014/main" id="{F2B02562-E52D-4200-84A1-A51F0FB200B7}"/>
              </a:ext>
            </a:extLst>
          </p:cNvPr>
          <p:cNvSpPr/>
          <p:nvPr/>
        </p:nvSpPr>
        <p:spPr>
          <a:xfrm>
            <a:off x="8216857" y="4025784"/>
            <a:ext cx="3851326" cy="523220"/>
          </a:xfrm>
          <a:prstGeom prst="rect">
            <a:avLst/>
          </a:prstGeom>
        </p:spPr>
        <p:txBody>
          <a:bodyPr wrap="square">
            <a:spAutoFit/>
          </a:bodyPr>
          <a:lstStyle/>
          <a:p>
            <a:r>
              <a:rPr lang="cs-CZ" sz="1400">
                <a:hlinkClick r:id="rId4"/>
              </a:rPr>
              <a:t>https://docs.scipy.org/doc/numpy/reference/generated/numpy.std.html</a:t>
            </a:r>
            <a:endParaRPr lang="cs-CZ" sz="1400"/>
          </a:p>
        </p:txBody>
      </p:sp>
      <p:pic>
        <p:nvPicPr>
          <p:cNvPr id="24" name="Picture 23">
            <a:extLst>
              <a:ext uri="{FF2B5EF4-FFF2-40B4-BE49-F238E27FC236}">
                <a16:creationId xmlns:a16="http://schemas.microsoft.com/office/drawing/2014/main" id="{A5BE7DE6-7571-4AC9-B0A6-61C8AA13A6FE}"/>
              </a:ext>
            </a:extLst>
          </p:cNvPr>
          <p:cNvPicPr>
            <a:picLocks noChangeAspect="1"/>
          </p:cNvPicPr>
          <p:nvPr/>
        </p:nvPicPr>
        <p:blipFill rotWithShape="1">
          <a:blip r:embed="rId5"/>
          <a:srcRect l="14235" t="31383" r="57908" b="23537"/>
          <a:stretch/>
        </p:blipFill>
        <p:spPr>
          <a:xfrm>
            <a:off x="4565956" y="2360669"/>
            <a:ext cx="3396343" cy="2948475"/>
          </a:xfrm>
          <a:prstGeom prst="rect">
            <a:avLst/>
          </a:prstGeom>
        </p:spPr>
      </p:pic>
      <p:sp>
        <p:nvSpPr>
          <p:cNvPr id="25" name="TextBox 24">
            <a:extLst>
              <a:ext uri="{FF2B5EF4-FFF2-40B4-BE49-F238E27FC236}">
                <a16:creationId xmlns:a16="http://schemas.microsoft.com/office/drawing/2014/main" id="{B97ED255-C2FE-4A63-A391-1F7FD417EA9D}"/>
              </a:ext>
            </a:extLst>
          </p:cNvPr>
          <p:cNvSpPr txBox="1"/>
          <p:nvPr/>
        </p:nvSpPr>
        <p:spPr>
          <a:xfrm>
            <a:off x="8216857" y="2496880"/>
            <a:ext cx="3851326" cy="646331"/>
          </a:xfrm>
          <a:prstGeom prst="rect">
            <a:avLst/>
          </a:prstGeom>
          <a:noFill/>
        </p:spPr>
        <p:txBody>
          <a:bodyPr wrap="square" rtlCol="0">
            <a:spAutoFit/>
          </a:bodyPr>
          <a:lstStyle/>
          <a:p>
            <a:pPr marL="171450" indent="-171450">
              <a:buFont typeface="Arial" panose="020B0604020202020204" pitchFamily="34" charset="0"/>
              <a:buChar char="•"/>
            </a:pPr>
            <a:r>
              <a:rPr lang="en-US" sz="1200"/>
              <a:t>Stdev is calculated by function </a:t>
            </a:r>
            <a:r>
              <a:rPr lang="en-US" sz="1200">
                <a:latin typeface="Courier New" panose="02070309020205020404" pitchFamily="49" charset="0"/>
                <a:cs typeface="Courier New" panose="02070309020205020404" pitchFamily="49" charset="0"/>
              </a:rPr>
              <a:t>np.std()</a:t>
            </a:r>
            <a:r>
              <a:rPr lang="en-US" sz="1200">
                <a:cs typeface="Courier New" panose="02070309020205020404" pitchFamily="49" charset="0"/>
              </a:rPr>
              <a:t> and the result is sigma, so the error is given </a:t>
            </a:r>
            <a:r>
              <a:rPr lang="en-US" sz="1200"/>
              <a:t>in the statistical level of </a:t>
            </a:r>
            <a:r>
              <a:rPr lang="en-US" sz="1200" b="1"/>
              <a:t>one sigma </a:t>
            </a:r>
          </a:p>
        </p:txBody>
      </p:sp>
      <p:pic>
        <p:nvPicPr>
          <p:cNvPr id="28" name="Picture 27">
            <a:extLst>
              <a:ext uri="{FF2B5EF4-FFF2-40B4-BE49-F238E27FC236}">
                <a16:creationId xmlns:a16="http://schemas.microsoft.com/office/drawing/2014/main" id="{DC7F93CE-CEFF-4141-8A80-294A11783B34}"/>
              </a:ext>
            </a:extLst>
          </p:cNvPr>
          <p:cNvPicPr>
            <a:picLocks noChangeAspect="1"/>
          </p:cNvPicPr>
          <p:nvPr/>
        </p:nvPicPr>
        <p:blipFill rotWithShape="1">
          <a:blip r:embed="rId6"/>
          <a:srcRect l="22334" t="42311" r="39464" b="44364"/>
          <a:stretch/>
        </p:blipFill>
        <p:spPr>
          <a:xfrm>
            <a:off x="8032767" y="3147831"/>
            <a:ext cx="3942766" cy="737724"/>
          </a:xfrm>
          <a:prstGeom prst="rect">
            <a:avLst/>
          </a:prstGeom>
        </p:spPr>
      </p:pic>
    </p:spTree>
    <p:extLst>
      <p:ext uri="{BB962C8B-B14F-4D97-AF65-F5344CB8AC3E}">
        <p14:creationId xmlns:p14="http://schemas.microsoft.com/office/powerpoint/2010/main" val="3366785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776768-5199-4E03-AA4A-EE890EFAB904}"/>
              </a:ext>
            </a:extLst>
          </p:cNvPr>
          <p:cNvSpPr txBox="1"/>
          <p:nvPr/>
        </p:nvSpPr>
        <p:spPr>
          <a:xfrm>
            <a:off x="203483" y="656764"/>
            <a:ext cx="11657079" cy="461665"/>
          </a:xfrm>
          <a:prstGeom prst="rect">
            <a:avLst/>
          </a:prstGeom>
          <a:noFill/>
        </p:spPr>
        <p:txBody>
          <a:bodyPr wrap="square" rtlCol="0">
            <a:spAutoFit/>
          </a:bodyPr>
          <a:lstStyle/>
          <a:p>
            <a:pPr marL="171450" indent="-171450">
              <a:buFont typeface="Arial" panose="020B0604020202020204" pitchFamily="34" charset="0"/>
              <a:buChar char="•"/>
            </a:pPr>
            <a:r>
              <a:rPr lang="cs-CZ" sz="1200"/>
              <a:t>To import some Spectra, just </a:t>
            </a:r>
            <a:r>
              <a:rPr lang="cs-CZ" sz="1200" b="1"/>
              <a:t>drag</a:t>
            </a:r>
            <a:r>
              <a:rPr lang="cs-CZ" sz="1200"/>
              <a:t> the files from file exporer and </a:t>
            </a:r>
            <a:r>
              <a:rPr lang="cs-CZ" sz="1200" b="1"/>
              <a:t>drop</a:t>
            </a:r>
            <a:r>
              <a:rPr lang="cs-CZ" sz="1200"/>
              <a:t> them in the Tree Widget window (you can also from </a:t>
            </a:r>
            <a:r>
              <a:rPr lang="cs-CZ" sz="1200" b="1"/>
              <a:t>File-</a:t>
            </a:r>
            <a:r>
              <a:rPr lang="en-US" sz="1200" b="1"/>
              <a:t>&gt;Import Files</a:t>
            </a:r>
            <a:r>
              <a:rPr lang="en-US" sz="1200"/>
              <a:t>)</a:t>
            </a:r>
            <a:r>
              <a:rPr lang="cs-CZ" sz="1200"/>
              <a:t>, then to select all of the imported spectra, press Ctrl + A and then Ctrl + Q which is the shortcut for checking the selected spectra. And so on.... The program is intuitive I hope...</a:t>
            </a:r>
          </a:p>
        </p:txBody>
      </p:sp>
      <p:pic>
        <p:nvPicPr>
          <p:cNvPr id="5" name="Picture 4">
            <a:extLst>
              <a:ext uri="{FF2B5EF4-FFF2-40B4-BE49-F238E27FC236}">
                <a16:creationId xmlns:a16="http://schemas.microsoft.com/office/drawing/2014/main" id="{0C249587-C2D9-4775-9672-3CD9BCFC1A13}"/>
              </a:ext>
            </a:extLst>
          </p:cNvPr>
          <p:cNvPicPr>
            <a:picLocks noChangeAspect="1"/>
          </p:cNvPicPr>
          <p:nvPr/>
        </p:nvPicPr>
        <p:blipFill rotWithShape="1">
          <a:blip r:embed="rId2"/>
          <a:srcRect l="8914" t="20262" r="-68" b="20809"/>
          <a:stretch/>
        </p:blipFill>
        <p:spPr>
          <a:xfrm>
            <a:off x="203488" y="1361477"/>
            <a:ext cx="7107937" cy="2584705"/>
          </a:xfrm>
          <a:prstGeom prst="rect">
            <a:avLst/>
          </a:prstGeom>
        </p:spPr>
      </p:pic>
      <p:sp>
        <p:nvSpPr>
          <p:cNvPr id="6" name="Arrow: Right 5">
            <a:extLst>
              <a:ext uri="{FF2B5EF4-FFF2-40B4-BE49-F238E27FC236}">
                <a16:creationId xmlns:a16="http://schemas.microsoft.com/office/drawing/2014/main" id="{64ED513F-1322-4C78-8592-63B363969CFA}"/>
              </a:ext>
            </a:extLst>
          </p:cNvPr>
          <p:cNvSpPr/>
          <p:nvPr/>
        </p:nvSpPr>
        <p:spPr>
          <a:xfrm>
            <a:off x="7424946" y="2360866"/>
            <a:ext cx="608943" cy="585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pic>
        <p:nvPicPr>
          <p:cNvPr id="7" name="Picture 6">
            <a:extLst>
              <a:ext uri="{FF2B5EF4-FFF2-40B4-BE49-F238E27FC236}">
                <a16:creationId xmlns:a16="http://schemas.microsoft.com/office/drawing/2014/main" id="{1247DFF7-C3C4-40B6-8805-36AE24BE96A6}"/>
              </a:ext>
            </a:extLst>
          </p:cNvPr>
          <p:cNvPicPr>
            <a:picLocks noChangeAspect="1"/>
          </p:cNvPicPr>
          <p:nvPr/>
        </p:nvPicPr>
        <p:blipFill>
          <a:blip r:embed="rId3"/>
          <a:stretch>
            <a:fillRect/>
          </a:stretch>
        </p:blipFill>
        <p:spPr>
          <a:xfrm>
            <a:off x="8084128" y="1397430"/>
            <a:ext cx="3998172" cy="2549732"/>
          </a:xfrm>
          <a:prstGeom prst="rect">
            <a:avLst/>
          </a:prstGeom>
        </p:spPr>
      </p:pic>
      <p:sp>
        <p:nvSpPr>
          <p:cNvPr id="8" name="Oval 7">
            <a:extLst>
              <a:ext uri="{FF2B5EF4-FFF2-40B4-BE49-F238E27FC236}">
                <a16:creationId xmlns:a16="http://schemas.microsoft.com/office/drawing/2014/main" id="{098FFD76-A36A-4C1F-A0F7-1F1CA8621F80}"/>
              </a:ext>
            </a:extLst>
          </p:cNvPr>
          <p:cNvSpPr/>
          <p:nvPr/>
        </p:nvSpPr>
        <p:spPr>
          <a:xfrm>
            <a:off x="2975277" y="1563589"/>
            <a:ext cx="1677880" cy="1677880"/>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cs-CZ"/>
          </a:p>
        </p:txBody>
      </p:sp>
      <p:sp>
        <p:nvSpPr>
          <p:cNvPr id="9" name="TextBox 8">
            <a:extLst>
              <a:ext uri="{FF2B5EF4-FFF2-40B4-BE49-F238E27FC236}">
                <a16:creationId xmlns:a16="http://schemas.microsoft.com/office/drawing/2014/main" id="{83EDCC23-233E-450D-95D0-87F61997DB1D}"/>
              </a:ext>
            </a:extLst>
          </p:cNvPr>
          <p:cNvSpPr txBox="1"/>
          <p:nvPr/>
        </p:nvSpPr>
        <p:spPr>
          <a:xfrm>
            <a:off x="203484" y="4603668"/>
            <a:ext cx="11657079" cy="276999"/>
          </a:xfrm>
          <a:prstGeom prst="rect">
            <a:avLst/>
          </a:prstGeom>
          <a:noFill/>
        </p:spPr>
        <p:txBody>
          <a:bodyPr wrap="square" rtlCol="0">
            <a:spAutoFit/>
          </a:bodyPr>
          <a:lstStyle/>
          <a:p>
            <a:pPr marL="171450" indent="-171450">
              <a:buFont typeface="Arial" panose="020B0604020202020204" pitchFamily="34" charset="0"/>
              <a:buChar char="•"/>
            </a:pPr>
            <a:r>
              <a:rPr lang="en-US" sz="1200"/>
              <a:t>To put spectra in group, just select the spectra you want to put in the group and right click on the selection and choose </a:t>
            </a:r>
            <a:r>
              <a:rPr lang="en-US" sz="1200" b="1"/>
              <a:t>Add Items To Group</a:t>
            </a:r>
            <a:endParaRPr lang="cs-CZ" sz="1200" b="1"/>
          </a:p>
        </p:txBody>
      </p:sp>
      <p:sp>
        <p:nvSpPr>
          <p:cNvPr id="10" name="TextBox 9">
            <a:extLst>
              <a:ext uri="{FF2B5EF4-FFF2-40B4-BE49-F238E27FC236}">
                <a16:creationId xmlns:a16="http://schemas.microsoft.com/office/drawing/2014/main" id="{58ADF6BD-9CF0-4944-95BD-A5EEBE86F773}"/>
              </a:ext>
            </a:extLst>
          </p:cNvPr>
          <p:cNvSpPr txBox="1"/>
          <p:nvPr/>
        </p:nvSpPr>
        <p:spPr>
          <a:xfrm>
            <a:off x="203485" y="4908095"/>
            <a:ext cx="11657079" cy="461665"/>
          </a:xfrm>
          <a:prstGeom prst="rect">
            <a:avLst/>
          </a:prstGeom>
          <a:noFill/>
        </p:spPr>
        <p:txBody>
          <a:bodyPr wrap="square" rtlCol="0">
            <a:spAutoFit/>
          </a:bodyPr>
          <a:lstStyle/>
          <a:p>
            <a:pPr marL="171450" indent="-171450">
              <a:buFont typeface="Arial" panose="020B0604020202020204" pitchFamily="34" charset="0"/>
              <a:buChar char="•"/>
            </a:pPr>
            <a:r>
              <a:rPr lang="en-US" sz="1200"/>
              <a:t>Saving to project is made by the same way as in other programs, Ctrl + S for Save or Ctrl + Shift + S for Save As, the extension for project files is </a:t>
            </a:r>
            <a:r>
              <a:rPr lang="en-US" sz="1200" b="1"/>
              <a:t>.smpj, </a:t>
            </a:r>
            <a:r>
              <a:rPr lang="en-US" sz="1200"/>
              <a:t>you can load the project from the </a:t>
            </a:r>
            <a:r>
              <a:rPr lang="en-US" sz="1200" b="1"/>
              <a:t>File-&gt;Open project </a:t>
            </a:r>
            <a:r>
              <a:rPr lang="en-US" sz="1200"/>
              <a:t>or just drag-drop the </a:t>
            </a:r>
            <a:r>
              <a:rPr lang="en-US" sz="1200" b="1"/>
              <a:t>smpj</a:t>
            </a:r>
            <a:r>
              <a:rPr lang="en-US" sz="1200"/>
              <a:t> file to Tree Widget window like for spectra</a:t>
            </a:r>
            <a:endParaRPr lang="cs-CZ" sz="1200" b="1"/>
          </a:p>
        </p:txBody>
      </p:sp>
      <p:sp>
        <p:nvSpPr>
          <p:cNvPr id="11" name="TextBox 10">
            <a:extLst>
              <a:ext uri="{FF2B5EF4-FFF2-40B4-BE49-F238E27FC236}">
                <a16:creationId xmlns:a16="http://schemas.microsoft.com/office/drawing/2014/main" id="{986751D1-1AF0-49C3-81E4-8CA283857ECF}"/>
              </a:ext>
            </a:extLst>
          </p:cNvPr>
          <p:cNvSpPr txBox="1"/>
          <p:nvPr/>
        </p:nvSpPr>
        <p:spPr>
          <a:xfrm>
            <a:off x="203486" y="5424616"/>
            <a:ext cx="11657079" cy="276999"/>
          </a:xfrm>
          <a:prstGeom prst="rect">
            <a:avLst/>
          </a:prstGeom>
          <a:noFill/>
        </p:spPr>
        <p:txBody>
          <a:bodyPr wrap="square" rtlCol="0">
            <a:spAutoFit/>
          </a:bodyPr>
          <a:lstStyle/>
          <a:p>
            <a:r>
              <a:rPr lang="en-US" sz="1200" b="1"/>
              <a:t>Plot Widget interaction </a:t>
            </a:r>
            <a:endParaRPr lang="cs-CZ" sz="1200" b="1"/>
          </a:p>
        </p:txBody>
      </p:sp>
      <p:sp>
        <p:nvSpPr>
          <p:cNvPr id="12" name="TextBox 11">
            <a:extLst>
              <a:ext uri="{FF2B5EF4-FFF2-40B4-BE49-F238E27FC236}">
                <a16:creationId xmlns:a16="http://schemas.microsoft.com/office/drawing/2014/main" id="{25855077-8638-4DC8-B3E8-B02B61298214}"/>
              </a:ext>
            </a:extLst>
          </p:cNvPr>
          <p:cNvSpPr txBox="1"/>
          <p:nvPr/>
        </p:nvSpPr>
        <p:spPr>
          <a:xfrm>
            <a:off x="203486" y="5709215"/>
            <a:ext cx="11657079" cy="461665"/>
          </a:xfrm>
          <a:prstGeom prst="rect">
            <a:avLst/>
          </a:prstGeom>
          <a:noFill/>
        </p:spPr>
        <p:txBody>
          <a:bodyPr wrap="square" rtlCol="0">
            <a:spAutoFit/>
          </a:bodyPr>
          <a:lstStyle/>
          <a:p>
            <a:pPr marL="171450" indent="-171450">
              <a:buFont typeface="Arial" panose="020B0604020202020204" pitchFamily="34" charset="0"/>
              <a:buChar char="•"/>
            </a:pPr>
            <a:r>
              <a:rPr lang="en-US" sz="1200"/>
              <a:t>Strongly prefer to use default mouse mode (3 button mode, you will get use to it), that is, the </a:t>
            </a:r>
            <a:r>
              <a:rPr lang="en-US" sz="1200" b="1"/>
              <a:t>scaling</a:t>
            </a:r>
            <a:r>
              <a:rPr lang="en-US" sz="1200"/>
              <a:t> is done by right mouse button dragging, left mouse button dragging </a:t>
            </a:r>
            <a:r>
              <a:rPr lang="cs-CZ" sz="1200" b="1"/>
              <a:t>pans</a:t>
            </a:r>
            <a:r>
              <a:rPr lang="en-US" sz="1200"/>
              <a:t> the </a:t>
            </a:r>
            <a:r>
              <a:rPr lang="cs-CZ" sz="1200"/>
              <a:t>scene</a:t>
            </a:r>
            <a:r>
              <a:rPr lang="en-US" sz="1200"/>
              <a:t>, </a:t>
            </a:r>
            <a:r>
              <a:rPr lang="en-US" sz="1200" b="1"/>
              <a:t>zooming</a:t>
            </a:r>
            <a:r>
              <a:rPr lang="en-US" sz="1200"/>
              <a:t> by mouse wheel as usual</a:t>
            </a:r>
            <a:endParaRPr lang="cs-CZ" sz="1200"/>
          </a:p>
        </p:txBody>
      </p:sp>
      <p:sp>
        <p:nvSpPr>
          <p:cNvPr id="13" name="TextBox 12">
            <a:extLst>
              <a:ext uri="{FF2B5EF4-FFF2-40B4-BE49-F238E27FC236}">
                <a16:creationId xmlns:a16="http://schemas.microsoft.com/office/drawing/2014/main" id="{60C7CFFE-C53C-478D-8BBA-6237EE920DF8}"/>
              </a:ext>
            </a:extLst>
          </p:cNvPr>
          <p:cNvSpPr txBox="1"/>
          <p:nvPr/>
        </p:nvSpPr>
        <p:spPr>
          <a:xfrm>
            <a:off x="203486" y="6178480"/>
            <a:ext cx="11657079" cy="276999"/>
          </a:xfrm>
          <a:prstGeom prst="rect">
            <a:avLst/>
          </a:prstGeom>
          <a:noFill/>
        </p:spPr>
        <p:txBody>
          <a:bodyPr wrap="square" rtlCol="0">
            <a:spAutoFit/>
          </a:bodyPr>
          <a:lstStyle/>
          <a:p>
            <a:pPr marL="171450" indent="-171450">
              <a:buFont typeface="Arial" panose="020B0604020202020204" pitchFamily="34" charset="0"/>
              <a:buChar char="•"/>
            </a:pPr>
            <a:r>
              <a:rPr lang="en-US" sz="1200"/>
              <a:t>If you loose the image, just right click in the Plot Widget and click </a:t>
            </a:r>
            <a:r>
              <a:rPr lang="en-US" sz="1200" b="1"/>
              <a:t>View All</a:t>
            </a:r>
            <a:r>
              <a:rPr lang="en-US" sz="1200"/>
              <a:t> </a:t>
            </a:r>
            <a:endParaRPr lang="cs-CZ" sz="1200"/>
          </a:p>
        </p:txBody>
      </p:sp>
      <p:sp>
        <p:nvSpPr>
          <p:cNvPr id="14" name="TextBox 13">
            <a:extLst>
              <a:ext uri="{FF2B5EF4-FFF2-40B4-BE49-F238E27FC236}">
                <a16:creationId xmlns:a16="http://schemas.microsoft.com/office/drawing/2014/main" id="{AF003F7F-538E-4F35-9086-0908400E06B3}"/>
              </a:ext>
            </a:extLst>
          </p:cNvPr>
          <p:cNvSpPr txBox="1"/>
          <p:nvPr/>
        </p:nvSpPr>
        <p:spPr>
          <a:xfrm>
            <a:off x="203485" y="106259"/>
            <a:ext cx="5630452" cy="461665"/>
          </a:xfrm>
          <a:prstGeom prst="rect">
            <a:avLst/>
          </a:prstGeom>
          <a:noFill/>
        </p:spPr>
        <p:txBody>
          <a:bodyPr wrap="none" rtlCol="0">
            <a:spAutoFit/>
          </a:bodyPr>
          <a:lstStyle/>
          <a:p>
            <a:r>
              <a:rPr lang="en-US" sz="2400" b="1"/>
              <a:t>Importing files and Plot Widget interaction</a:t>
            </a:r>
            <a:endParaRPr lang="cs-CZ" sz="2400" b="1" dirty="0"/>
          </a:p>
        </p:txBody>
      </p:sp>
      <p:sp>
        <p:nvSpPr>
          <p:cNvPr id="15" name="TextBox 14">
            <a:extLst>
              <a:ext uri="{FF2B5EF4-FFF2-40B4-BE49-F238E27FC236}">
                <a16:creationId xmlns:a16="http://schemas.microsoft.com/office/drawing/2014/main" id="{A920D71B-DBF6-41F1-8EC1-801B1B86BAB6}"/>
              </a:ext>
            </a:extLst>
          </p:cNvPr>
          <p:cNvSpPr txBox="1"/>
          <p:nvPr/>
        </p:nvSpPr>
        <p:spPr>
          <a:xfrm>
            <a:off x="7374707" y="2906698"/>
            <a:ext cx="612219" cy="461665"/>
          </a:xfrm>
          <a:prstGeom prst="rect">
            <a:avLst/>
          </a:prstGeom>
          <a:noFill/>
        </p:spPr>
        <p:txBody>
          <a:bodyPr wrap="none" rtlCol="0">
            <a:spAutoFit/>
          </a:bodyPr>
          <a:lstStyle/>
          <a:p>
            <a:r>
              <a:rPr lang="en-US" sz="1200"/>
              <a:t>Ctrl+A,</a:t>
            </a:r>
          </a:p>
          <a:p>
            <a:r>
              <a:rPr lang="en-US" sz="1200"/>
              <a:t>Ctrl+Q</a:t>
            </a:r>
            <a:endParaRPr lang="cs-CZ" sz="1200"/>
          </a:p>
        </p:txBody>
      </p:sp>
      <p:sp>
        <p:nvSpPr>
          <p:cNvPr id="16" name="TextBox 15">
            <a:extLst>
              <a:ext uri="{FF2B5EF4-FFF2-40B4-BE49-F238E27FC236}">
                <a16:creationId xmlns:a16="http://schemas.microsoft.com/office/drawing/2014/main" id="{588E40EB-E6DC-43FB-9A4D-715CFA461C19}"/>
              </a:ext>
            </a:extLst>
          </p:cNvPr>
          <p:cNvSpPr txBox="1"/>
          <p:nvPr/>
        </p:nvSpPr>
        <p:spPr>
          <a:xfrm>
            <a:off x="203483" y="4171126"/>
            <a:ext cx="11657079" cy="461665"/>
          </a:xfrm>
          <a:prstGeom prst="rect">
            <a:avLst/>
          </a:prstGeom>
          <a:noFill/>
        </p:spPr>
        <p:txBody>
          <a:bodyPr wrap="square" rtlCol="0">
            <a:spAutoFit/>
          </a:bodyPr>
          <a:lstStyle/>
          <a:p>
            <a:pPr marL="171450" indent="-171450">
              <a:buFont typeface="Arial" panose="020B0604020202020204" pitchFamily="34" charset="0"/>
              <a:buChar char="•"/>
            </a:pPr>
            <a:r>
              <a:rPr lang="en-US" sz="1200"/>
              <a:t>Some DX files contains also errors, in this way, the two items will be imported for one DX file, you can get rid of the errors by deleting these items only (use select every n-th item function – </a:t>
            </a:r>
            <a:r>
              <a:rPr lang="en-US" sz="1200" i="1"/>
              <a:t>vide infra</a:t>
            </a:r>
            <a:r>
              <a:rPr lang="en-US" sz="1200"/>
              <a:t>)</a:t>
            </a:r>
            <a:endParaRPr lang="cs-CZ" sz="1200" b="1"/>
          </a:p>
        </p:txBody>
      </p:sp>
      <p:sp>
        <p:nvSpPr>
          <p:cNvPr id="2" name="Rectangle 1">
            <a:extLst>
              <a:ext uri="{FF2B5EF4-FFF2-40B4-BE49-F238E27FC236}">
                <a16:creationId xmlns:a16="http://schemas.microsoft.com/office/drawing/2014/main" id="{A954EF92-1894-4C2F-9AD1-3834286245FB}"/>
              </a:ext>
            </a:extLst>
          </p:cNvPr>
          <p:cNvSpPr/>
          <p:nvPr/>
        </p:nvSpPr>
        <p:spPr>
          <a:xfrm>
            <a:off x="5018576" y="6439169"/>
            <a:ext cx="6030625" cy="369332"/>
          </a:xfrm>
          <a:prstGeom prst="rect">
            <a:avLst/>
          </a:prstGeom>
        </p:spPr>
        <p:txBody>
          <a:bodyPr wrap="none">
            <a:spAutoFit/>
          </a:bodyPr>
          <a:lstStyle/>
          <a:p>
            <a:r>
              <a:rPr lang="cs-CZ">
                <a:hlinkClick r:id="rId4"/>
              </a:rPr>
              <a:t>http://pyqtgraph.org/documentation/mouse_interaction.html</a:t>
            </a:r>
            <a:endParaRPr lang="cs-CZ"/>
          </a:p>
        </p:txBody>
      </p:sp>
      <p:sp>
        <p:nvSpPr>
          <p:cNvPr id="17" name="TextBox 16">
            <a:extLst>
              <a:ext uri="{FF2B5EF4-FFF2-40B4-BE49-F238E27FC236}">
                <a16:creationId xmlns:a16="http://schemas.microsoft.com/office/drawing/2014/main" id="{E2EF3E54-DD6E-4DCC-9E08-C985EF76A40E}"/>
              </a:ext>
            </a:extLst>
          </p:cNvPr>
          <p:cNvSpPr txBox="1"/>
          <p:nvPr/>
        </p:nvSpPr>
        <p:spPr>
          <a:xfrm>
            <a:off x="203483" y="6485336"/>
            <a:ext cx="4679236" cy="276999"/>
          </a:xfrm>
          <a:prstGeom prst="rect">
            <a:avLst/>
          </a:prstGeom>
          <a:noFill/>
        </p:spPr>
        <p:txBody>
          <a:bodyPr wrap="square" rtlCol="0">
            <a:spAutoFit/>
          </a:bodyPr>
          <a:lstStyle/>
          <a:p>
            <a:pPr marL="171450" indent="-171450">
              <a:buFont typeface="Arial" panose="020B0604020202020204" pitchFamily="34" charset="0"/>
              <a:buChar char="•"/>
            </a:pPr>
            <a:r>
              <a:rPr lang="cs-CZ" sz="1200"/>
              <a:t>For more information, see the pyqtgraph documentation</a:t>
            </a:r>
          </a:p>
        </p:txBody>
      </p:sp>
    </p:spTree>
    <p:extLst>
      <p:ext uri="{BB962C8B-B14F-4D97-AF65-F5344CB8AC3E}">
        <p14:creationId xmlns:p14="http://schemas.microsoft.com/office/powerpoint/2010/main" val="80715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D5A1B1-7659-4E1C-8AE8-74690DB0F3A0}"/>
              </a:ext>
            </a:extLst>
          </p:cNvPr>
          <p:cNvSpPr txBox="1"/>
          <p:nvPr/>
        </p:nvSpPr>
        <p:spPr>
          <a:xfrm>
            <a:off x="286594" y="199329"/>
            <a:ext cx="5977534" cy="461665"/>
          </a:xfrm>
          <a:prstGeom prst="rect">
            <a:avLst/>
          </a:prstGeom>
          <a:noFill/>
        </p:spPr>
        <p:txBody>
          <a:bodyPr wrap="none" rtlCol="0">
            <a:spAutoFit/>
          </a:bodyPr>
          <a:lstStyle/>
          <a:p>
            <a:r>
              <a:rPr lang="cs-CZ" sz="2400" b="1"/>
              <a:t>Example: Photo</a:t>
            </a:r>
            <a:r>
              <a:rPr lang="en-US" sz="2400" b="1"/>
              <a:t>decomposition</a:t>
            </a:r>
            <a:r>
              <a:rPr lang="cs-CZ" sz="2400" b="1"/>
              <a:t> QY calculation</a:t>
            </a:r>
            <a:endParaRPr lang="cs-CZ" sz="2400" b="1" dirty="0"/>
          </a:p>
        </p:txBody>
      </p:sp>
      <p:sp>
        <p:nvSpPr>
          <p:cNvPr id="9" name="Rectangle 8">
            <a:extLst>
              <a:ext uri="{FF2B5EF4-FFF2-40B4-BE49-F238E27FC236}">
                <a16:creationId xmlns:a16="http://schemas.microsoft.com/office/drawing/2014/main" id="{29C73044-4B29-4776-B7B2-8BEB8FA393BE}"/>
              </a:ext>
            </a:extLst>
          </p:cNvPr>
          <p:cNvSpPr/>
          <p:nvPr/>
        </p:nvSpPr>
        <p:spPr>
          <a:xfrm>
            <a:off x="6637631" y="570126"/>
            <a:ext cx="5464173" cy="6232475"/>
          </a:xfrm>
          <a:prstGeom prst="rect">
            <a:avLst/>
          </a:prstGeom>
        </p:spPr>
        <p:txBody>
          <a:bodyPr wrap="square">
            <a:spAutoFit/>
          </a:bodyPr>
          <a:lstStyle/>
          <a:p>
            <a:pPr marL="228600" indent="-228600">
              <a:buFont typeface="+mj-lt"/>
              <a:buAutoNum type="arabicPeriod" startAt="53"/>
            </a:pPr>
            <a:r>
              <a:rPr lang="en-US" sz="700" b="1">
                <a:solidFill>
                  <a:srgbClr val="006699"/>
                </a:solidFill>
                <a:latin typeface="Consolas" panose="020B0609020204030204" pitchFamily="49" charset="0"/>
              </a:rPr>
              <a:t>def</a:t>
            </a:r>
            <a:r>
              <a:rPr lang="en-US" sz="700">
                <a:solidFill>
                  <a:srgbClr val="000000"/>
                </a:solidFill>
                <a:latin typeface="Consolas" panose="020B0609020204030204" pitchFamily="49" charset="0"/>
              </a:rPr>
              <a:t> calculate_set(act_set, com_set, c_0_act, c_0_com, phi_act, wl=285, em_source=None):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r>
              <a:rPr lang="en-US" sz="700">
                <a:solidFill>
                  <a:srgbClr val="008200"/>
                </a:solidFill>
                <a:latin typeface="Consolas" panose="020B0609020204030204" pitchFamily="49" charset="0"/>
              </a:rPr>
              <a:t># assuming that the number spectra in actinometer and compound set is the same</a:t>
            </a: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r>
              <a:rPr lang="en-US" sz="700">
                <a:solidFill>
                  <a:srgbClr val="008200"/>
                </a:solidFill>
                <a:latin typeface="Consolas" panose="020B0609020204030204" pitchFamily="49" charset="0"/>
              </a:rPr>
              <a:t># thus, len(act_set) == len(com_set), ** both act_set and com_set are instances of SpectrumList!</a:t>
            </a: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r>
              <a:rPr lang="en-US" sz="700">
                <a:solidFill>
                  <a:srgbClr val="008200"/>
                </a:solidFill>
                <a:latin typeface="Consolas" panose="020B0609020204030204" pitchFamily="49" charset="0"/>
              </a:rPr>
              <a:t># number of items in set</a:t>
            </a: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length = len(act_set)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r>
              <a:rPr lang="en-US" sz="700">
                <a:solidFill>
                  <a:srgbClr val="008200"/>
                </a:solidFill>
                <a:latin typeface="Consolas" panose="020B0609020204030204" pitchFamily="49" charset="0"/>
              </a:rPr>
              <a:t># find index in data array of actinometer and compound that corresponds to the choosed wavelength</a:t>
            </a: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idx_act = Spectrum.find_nearest_idx(act_set[0].data[:, 0], wl)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idx_com = Spectrum.find_nearest_idx(com_set[0].data[:, 0], wl)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r>
              <a:rPr lang="en-US" sz="700">
                <a:solidFill>
                  <a:srgbClr val="008200"/>
                </a:solidFill>
                <a:latin typeface="Consolas" panose="020B0609020204030204" pitchFamily="49" charset="0"/>
              </a:rPr>
              <a:t># set absorbances at time zero for both actinometer and compound at wavelength wl</a:t>
            </a: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A0_act = act_set[0].data[idx_act, 1]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A0_com = com_set[0].data[idx_com, 1]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r>
              <a:rPr lang="en-US" sz="700">
                <a:solidFill>
                  <a:srgbClr val="008200"/>
                </a:solidFill>
                <a:latin typeface="Consolas" panose="020B0609020204030204" pitchFamily="49" charset="0"/>
              </a:rPr>
              <a:t># calculate the ratio of c0 and A0 for actinometer and compound</a:t>
            </a: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c0A0_act = c_0_act / A0_act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c0A0_com = c_0_com / A0_com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r>
              <a:rPr lang="en-US" sz="700">
                <a:solidFill>
                  <a:srgbClr val="008200"/>
                </a:solidFill>
                <a:latin typeface="Consolas" panose="020B0609020204030204" pitchFamily="49" charset="0"/>
              </a:rPr>
              <a:t># define list of computed quantum yields</a:t>
            </a: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phis = []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r>
              <a:rPr lang="en-US" sz="700" b="1">
                <a:solidFill>
                  <a:srgbClr val="006699"/>
                </a:solidFill>
                <a:latin typeface="Consolas" panose="020B0609020204030204" pitchFamily="49" charset="0"/>
              </a:rPr>
              <a:t>for</a:t>
            </a:r>
            <a:r>
              <a:rPr lang="en-US" sz="700">
                <a:solidFill>
                  <a:srgbClr val="000000"/>
                </a:solidFill>
                <a:latin typeface="Consolas" panose="020B0609020204030204" pitchFamily="49" charset="0"/>
              </a:rPr>
              <a:t> i </a:t>
            </a:r>
            <a:r>
              <a:rPr lang="en-US" sz="700" b="1">
                <a:solidFill>
                  <a:srgbClr val="006699"/>
                </a:solidFill>
                <a:latin typeface="Consolas" panose="020B0609020204030204" pitchFamily="49" charset="0"/>
              </a:rPr>
              <a:t>in</a:t>
            </a:r>
            <a:r>
              <a:rPr lang="en-US" sz="700">
                <a:solidFill>
                  <a:srgbClr val="000000"/>
                </a:solidFill>
                <a:latin typeface="Consolas" panose="020B0609020204030204" pitchFamily="49" charset="0"/>
              </a:rPr>
              <a:t> range(1, length):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r>
              <a:rPr lang="en-US" sz="700">
                <a:solidFill>
                  <a:srgbClr val="008200"/>
                </a:solidFill>
                <a:latin typeface="Consolas" panose="020B0609020204030204" pitchFamily="49" charset="0"/>
              </a:rPr>
              <a:t># calculate change of absorbance between two measurements for act and com</a:t>
            </a: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dA_act = act_set[i - 1].data[idx_act, 1] - act_set[i].data[idx_act, 1]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dA_com = com_set[i - 1].data[idx_com, 1] - com_set[i].data[idx_com, 1]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r>
              <a:rPr lang="en-US" sz="700">
                <a:solidFill>
                  <a:srgbClr val="008200"/>
                </a:solidFill>
                <a:latin typeface="Consolas" panose="020B0609020204030204" pitchFamily="49" charset="0"/>
              </a:rPr>
              <a:t># calculate corresponding change in concentrations</a:t>
            </a: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dc_act = c0A0_act * dA_act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dc_com = c0A0_com * dA_com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r>
              <a:rPr lang="en-US" sz="700">
                <a:solidFill>
                  <a:srgbClr val="008200"/>
                </a:solidFill>
                <a:latin typeface="Consolas" panose="020B0609020204030204" pitchFamily="49" charset="0"/>
              </a:rPr>
              <a:t># calculate the changes in times, use the value in name of the spectrum</a:t>
            </a: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dt_act = float(act_set[i - 1].name) - float(act_set[i].name)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dt_com = float(com_set[i - 1].name) - float(com_set[i].name)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r>
              <a:rPr lang="en-US" sz="700">
                <a:solidFill>
                  <a:srgbClr val="008200"/>
                </a:solidFill>
                <a:latin typeface="Consolas" panose="020B0609020204030204" pitchFamily="49" charset="0"/>
              </a:rPr>
              <a:t># calculate the quantum yield</a:t>
            </a: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phi_com = phi_act * dc_com * dt_act / (dc_act * dt_com)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r>
              <a:rPr lang="en-US" sz="700">
                <a:solidFill>
                  <a:srgbClr val="008200"/>
                </a:solidFill>
                <a:latin typeface="Consolas" panose="020B0609020204030204" pitchFamily="49" charset="0"/>
              </a:rPr>
              <a:t># if user provided emission source, calculate the correction</a:t>
            </a: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r>
              <a:rPr lang="en-US" sz="700" b="1">
                <a:solidFill>
                  <a:srgbClr val="006699"/>
                </a:solidFill>
                <a:latin typeface="Consolas" panose="020B0609020204030204" pitchFamily="49" charset="0"/>
              </a:rPr>
              <a:t>if</a:t>
            </a:r>
            <a:r>
              <a:rPr lang="en-US" sz="700">
                <a:solidFill>
                  <a:srgbClr val="000000"/>
                </a:solidFill>
                <a:latin typeface="Consolas" panose="020B0609020204030204" pitchFamily="49" charset="0"/>
              </a:rPr>
              <a:t> em_source </a:t>
            </a:r>
            <a:r>
              <a:rPr lang="en-US" sz="700" b="1">
                <a:solidFill>
                  <a:srgbClr val="006699"/>
                </a:solidFill>
                <a:latin typeface="Consolas" panose="020B0609020204030204" pitchFamily="49" charset="0"/>
              </a:rPr>
              <a:t>is</a:t>
            </a:r>
            <a:r>
              <a:rPr lang="en-US" sz="700">
                <a:solidFill>
                  <a:srgbClr val="000000"/>
                </a:solidFill>
                <a:latin typeface="Consolas" panose="020B0609020204030204" pitchFamily="49" charset="0"/>
              </a:rPr>
              <a:t> </a:t>
            </a:r>
            <a:r>
              <a:rPr lang="en-US" sz="700" b="1">
                <a:solidFill>
                  <a:srgbClr val="006699"/>
                </a:solidFill>
                <a:latin typeface="Consolas" panose="020B0609020204030204" pitchFamily="49" charset="0"/>
              </a:rPr>
              <a:t>not</a:t>
            </a:r>
            <a:r>
              <a:rPr lang="en-US" sz="700">
                <a:solidFill>
                  <a:srgbClr val="000000"/>
                </a:solidFill>
                <a:latin typeface="Consolas" panose="020B0609020204030204" pitchFamily="49" charset="0"/>
              </a:rPr>
              <a:t> None: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r>
              <a:rPr lang="en-US" sz="700">
                <a:solidFill>
                  <a:srgbClr val="008200"/>
                </a:solidFill>
                <a:latin typeface="Consolas" panose="020B0609020204030204" pitchFamily="49" charset="0"/>
              </a:rPr>
              <a:t># calculate the absorbed light intensity (we use absorption spectrum</a:t>
            </a: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r>
              <a:rPr lang="en-US" sz="700">
                <a:solidFill>
                  <a:srgbClr val="008200"/>
                </a:solidFill>
                <a:latin typeface="Consolas" panose="020B0609020204030204" pitchFamily="49" charset="0"/>
              </a:rPr>
              <a:t># at the begining of the interval - i-1</a:t>
            </a: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abs_int_act = em_source * (1 - 10 ** (-act_set[i - 1]))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abs_int_com = em_source * (1 - 10 ** (-com_set[i - 1]))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r>
              <a:rPr lang="en-US" sz="700">
                <a:solidFill>
                  <a:srgbClr val="008200"/>
                </a:solidFill>
                <a:latin typeface="Consolas" panose="020B0609020204030204" pitchFamily="49" charset="0"/>
              </a:rPr>
              <a:t># integrate those spectra</a:t>
            </a: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x_abs_act = abs_int_act.integral()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x_abs_com = abs_int_com.integral()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r>
              <a:rPr lang="en-US" sz="700">
                <a:solidFill>
                  <a:srgbClr val="008200"/>
                </a:solidFill>
                <a:latin typeface="Consolas" panose="020B0609020204030204" pitchFamily="49" charset="0"/>
              </a:rPr>
              <a:t># apply the correction</a:t>
            </a: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phi_com *= x_abs_act / x_abs_com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r>
              <a:rPr lang="en-US" sz="700">
                <a:solidFill>
                  <a:srgbClr val="008200"/>
                </a:solidFill>
                <a:latin typeface="Consolas" panose="020B0609020204030204" pitchFamily="49" charset="0"/>
              </a:rPr>
              <a:t># add the result to the list</a:t>
            </a: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phis.append(phi_com)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endParaRPr lang="en-US" sz="700">
              <a:solidFill>
                <a:srgbClr val="5C5C5C"/>
              </a:solidFill>
              <a:latin typeface="Consolas" panose="020B0609020204030204" pitchFamily="49" charset="0"/>
            </a:endParaRPr>
          </a:p>
          <a:p>
            <a:pPr>
              <a:buFont typeface="+mj-lt"/>
              <a:buAutoNum type="arabicPeriod" startAt="53"/>
            </a:pPr>
            <a:r>
              <a:rPr lang="en-US" sz="700">
                <a:solidFill>
                  <a:srgbClr val="000000"/>
                </a:solidFill>
                <a:latin typeface="Consolas" panose="020B0609020204030204" pitchFamily="49" charset="0"/>
              </a:rPr>
              <a:t>    </a:t>
            </a:r>
            <a:r>
              <a:rPr lang="en-US" sz="700" b="1">
                <a:solidFill>
                  <a:srgbClr val="006699"/>
                </a:solidFill>
                <a:latin typeface="Consolas" panose="020B0609020204030204" pitchFamily="49" charset="0"/>
              </a:rPr>
              <a:t>return</a:t>
            </a:r>
            <a:r>
              <a:rPr lang="en-US" sz="700">
                <a:solidFill>
                  <a:srgbClr val="000000"/>
                </a:solidFill>
                <a:latin typeface="Consolas" panose="020B0609020204030204" pitchFamily="49" charset="0"/>
              </a:rPr>
              <a:t> phis  </a:t>
            </a:r>
            <a:endParaRPr lang="en-US" sz="700" b="0" i="0">
              <a:solidFill>
                <a:srgbClr val="5C5C5C"/>
              </a:solidFill>
              <a:effectLst/>
              <a:latin typeface="Consolas" panose="020B0609020204030204" pitchFamily="49" charset="0"/>
            </a:endParaRPr>
          </a:p>
        </p:txBody>
      </p:sp>
      <p:sp>
        <p:nvSpPr>
          <p:cNvPr id="10" name="Rectangle 9">
            <a:extLst>
              <a:ext uri="{FF2B5EF4-FFF2-40B4-BE49-F238E27FC236}">
                <a16:creationId xmlns:a16="http://schemas.microsoft.com/office/drawing/2014/main" id="{FC3EFC79-B86D-4E71-A111-B0310A2BF896}"/>
              </a:ext>
            </a:extLst>
          </p:cNvPr>
          <p:cNvSpPr/>
          <p:nvPr/>
        </p:nvSpPr>
        <p:spPr>
          <a:xfrm>
            <a:off x="168128" y="989353"/>
            <a:ext cx="6282751" cy="5693866"/>
          </a:xfrm>
          <a:prstGeom prst="rect">
            <a:avLst/>
          </a:prstGeom>
        </p:spPr>
        <p:txBody>
          <a:bodyPr wrap="square">
            <a:spAutoFit/>
          </a:bodyPr>
          <a:lstStyle/>
          <a:p>
            <a:pPr>
              <a:buFont typeface="+mj-lt"/>
              <a:buAutoNum type="arabicPeriod"/>
            </a:pPr>
            <a:r>
              <a:rPr lang="cs-CZ" sz="700" b="1">
                <a:solidFill>
                  <a:srgbClr val="006699"/>
                </a:solidFill>
                <a:latin typeface="Consolas" panose="020B0609020204030204" pitchFamily="49" charset="0"/>
              </a:rPr>
              <a:t>import</a:t>
            </a:r>
            <a:r>
              <a:rPr lang="cs-CZ" sz="700">
                <a:solidFill>
                  <a:srgbClr val="000000"/>
                </a:solidFill>
                <a:latin typeface="Consolas" panose="020B0609020204030204" pitchFamily="49" charset="0"/>
              </a:rPr>
              <a:t> numpy as np  </a:t>
            </a:r>
            <a:endParaRPr lang="cs-CZ" sz="700">
              <a:solidFill>
                <a:srgbClr val="5C5C5C"/>
              </a:solidFill>
              <a:latin typeface="Consolas" panose="020B0609020204030204" pitchFamily="49" charset="0"/>
            </a:endParaRPr>
          </a:p>
          <a:p>
            <a:pPr>
              <a:buFont typeface="+mj-lt"/>
              <a:buAutoNum type="arabicPeriod"/>
            </a:pPr>
            <a:r>
              <a:rPr lang="cs-CZ" sz="700" b="1">
                <a:solidFill>
                  <a:srgbClr val="006699"/>
                </a:solidFill>
                <a:latin typeface="Consolas" panose="020B0609020204030204" pitchFamily="49" charset="0"/>
              </a:rPr>
              <a:t>import</a:t>
            </a:r>
            <a:r>
              <a:rPr lang="cs-CZ" sz="700">
                <a:solidFill>
                  <a:srgbClr val="000000"/>
                </a:solidFill>
                <a:latin typeface="Consolas" panose="020B0609020204030204" pitchFamily="49" charset="0"/>
              </a:rPr>
              <a:t> matplotlib.pyplot as plt  </a:t>
            </a:r>
            <a:endParaRPr lang="cs-CZ" sz="700">
              <a:solidFill>
                <a:srgbClr val="5C5C5C"/>
              </a:solidFill>
              <a:latin typeface="Consolas" panose="020B0609020204030204" pitchFamily="49" charset="0"/>
            </a:endParaRPr>
          </a:p>
          <a:p>
            <a:pPr>
              <a:buFont typeface="+mj-lt"/>
              <a:buAutoNum type="arabicPeriod"/>
            </a:pPr>
            <a:r>
              <a:rPr lang="cs-CZ" sz="700" b="1">
                <a:solidFill>
                  <a:srgbClr val="006699"/>
                </a:solidFill>
                <a:latin typeface="Consolas" panose="020B0609020204030204" pitchFamily="49" charset="0"/>
              </a:rPr>
              <a:t>from</a:t>
            </a:r>
            <a:r>
              <a:rPr lang="cs-CZ" sz="700">
                <a:solidFill>
                  <a:srgbClr val="000000"/>
                </a:solidFill>
                <a:latin typeface="Consolas" panose="020B0609020204030204" pitchFamily="49" charset="0"/>
              </a:rPr>
              <a:t> spectrum </a:t>
            </a:r>
            <a:r>
              <a:rPr lang="cs-CZ" sz="700" b="1">
                <a:solidFill>
                  <a:srgbClr val="006699"/>
                </a:solidFill>
                <a:latin typeface="Consolas" panose="020B0609020204030204" pitchFamily="49" charset="0"/>
              </a:rPr>
              <a:t>import</a:t>
            </a:r>
            <a:r>
              <a:rPr lang="cs-CZ" sz="700">
                <a:solidFill>
                  <a:srgbClr val="000000"/>
                </a:solidFill>
                <a:latin typeface="Consolas" panose="020B0609020204030204" pitchFamily="49" charset="0"/>
              </a:rPr>
              <a:t> Spectrum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b="1">
                <a:solidFill>
                  <a:srgbClr val="006699"/>
                </a:solidFill>
                <a:latin typeface="Consolas" panose="020B0609020204030204" pitchFamily="49" charset="0"/>
              </a:rPr>
              <a:t>def</a:t>
            </a:r>
            <a:r>
              <a:rPr lang="cs-CZ" sz="700">
                <a:solidFill>
                  <a:srgbClr val="000000"/>
                </a:solidFill>
                <a:latin typeface="Consolas" panose="020B0609020204030204" pitchFamily="49" charset="0"/>
              </a:rPr>
              <a:t> calculate_phis(item, c_0_act, c_0_com, act_idxs, com_idxs, phi_act, wl_range=(240, 330), em_source=None):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sp = item[act_idxs[0]][0]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idx_0 = Spectrum.find_nearest_idx(sp.data[:, 0], wl_range[0])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idx_1 = Spectrum.find_nearest_idx(sp.data[:, 0], wl_range[1]) + 1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r>
              <a:rPr lang="cs-CZ" sz="700">
                <a:solidFill>
                  <a:srgbClr val="008200"/>
                </a:solidFill>
                <a:latin typeface="Consolas" panose="020B0609020204030204" pitchFamily="49" charset="0"/>
              </a:rPr>
              <a:t># hardcoded number of solutions, this is not general, for other use, please change this number or rewrite the code</a:t>
            </a: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solutions = 27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wls = idx_1 - idx_0  </a:t>
            </a:r>
            <a:r>
              <a:rPr lang="cs-CZ" sz="700">
                <a:solidFill>
                  <a:srgbClr val="008200"/>
                </a:solidFill>
                <a:latin typeface="Consolas" panose="020B0609020204030204" pitchFamily="49" charset="0"/>
              </a:rPr>
              <a:t># number of wavelengths</a:t>
            </a: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wls_mat = np.tile(sp.data[idx_0:idx_1, 0], (solutions, 1))  </a:t>
            </a:r>
            <a:r>
              <a:rPr lang="cs-CZ" sz="700">
                <a:solidFill>
                  <a:srgbClr val="008200"/>
                </a:solidFill>
                <a:latin typeface="Consolas" panose="020B0609020204030204" pitchFamily="49" charset="0"/>
              </a:rPr>
              <a:t># define matrix of wavelengths (x values for plotting)</a:t>
            </a: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matrix = np.zeros((solutions, wls))  </a:t>
            </a:r>
            <a:r>
              <a:rPr lang="cs-CZ" sz="700">
                <a:solidFill>
                  <a:srgbClr val="008200"/>
                </a:solidFill>
                <a:latin typeface="Consolas" panose="020B0609020204030204" pitchFamily="49" charset="0"/>
              </a:rPr>
              <a:t># define matrix of results, dimensions: 27 x [number of wavelengths]</a:t>
            </a: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r>
              <a:rPr lang="cs-CZ" sz="700">
                <a:solidFill>
                  <a:srgbClr val="008200"/>
                </a:solidFill>
                <a:latin typeface="Consolas" panose="020B0609020204030204" pitchFamily="49" charset="0"/>
              </a:rPr>
              <a:t># for each wavelength in defined range</a:t>
            </a: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r>
              <a:rPr lang="cs-CZ" sz="700" b="1">
                <a:solidFill>
                  <a:srgbClr val="006699"/>
                </a:solidFill>
                <a:latin typeface="Consolas" panose="020B0609020204030204" pitchFamily="49" charset="0"/>
              </a:rPr>
              <a:t>for</a:t>
            </a:r>
            <a:r>
              <a:rPr lang="cs-CZ" sz="700">
                <a:solidFill>
                  <a:srgbClr val="000000"/>
                </a:solidFill>
                <a:latin typeface="Consolas" panose="020B0609020204030204" pitchFamily="49" charset="0"/>
              </a:rPr>
              <a:t> i </a:t>
            </a:r>
            <a:r>
              <a:rPr lang="cs-CZ" sz="700" b="1">
                <a:solidFill>
                  <a:srgbClr val="006699"/>
                </a:solidFill>
                <a:latin typeface="Consolas" panose="020B0609020204030204" pitchFamily="49" charset="0"/>
              </a:rPr>
              <a:t>in</a:t>
            </a:r>
            <a:r>
              <a:rPr lang="cs-CZ" sz="700">
                <a:solidFill>
                  <a:srgbClr val="000000"/>
                </a:solidFill>
                <a:latin typeface="Consolas" panose="020B0609020204030204" pitchFamily="49" charset="0"/>
              </a:rPr>
              <a:t> range(wls):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r>
              <a:rPr lang="cs-CZ" sz="700">
                <a:solidFill>
                  <a:srgbClr val="008200"/>
                </a:solidFill>
                <a:latin typeface="Consolas" panose="020B0609020204030204" pitchFamily="49" charset="0"/>
              </a:rPr>
              <a:t># get the current wavelength</a:t>
            </a: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wl = sp.data[idx_0 + i, 0]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r>
              <a:rPr lang="cs-CZ" sz="700">
                <a:solidFill>
                  <a:srgbClr val="008200"/>
                </a:solidFill>
                <a:latin typeface="Consolas" panose="020B0609020204030204" pitchFamily="49" charset="0"/>
              </a:rPr>
              <a:t># calculate the 27 values at this wavelength</a:t>
            </a: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phis = calculate_phi(item, c_0_act, c_0_com, act_idxs, com_idxs, phi_act, wl=wl, em_source=em_source)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r>
              <a:rPr lang="cs-CZ" sz="700">
                <a:solidFill>
                  <a:srgbClr val="008200"/>
                </a:solidFill>
                <a:latin typeface="Consolas" panose="020B0609020204030204" pitchFamily="49" charset="0"/>
              </a:rPr>
              <a:t># fill the i-th column of the matrix with the solution</a:t>
            </a: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matrix[:, i] = np.asarray(phis)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r>
              <a:rPr lang="cs-CZ" sz="700">
                <a:solidFill>
                  <a:srgbClr val="008200"/>
                </a:solidFill>
                <a:latin typeface="Consolas" panose="020B0609020204030204" pitchFamily="49" charset="0"/>
              </a:rPr>
              <a:t># plot the matrix, parameter s is size of the circle, alpha sets transparency</a:t>
            </a: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plt.rcParams[</a:t>
            </a:r>
            <a:r>
              <a:rPr lang="cs-CZ" sz="700">
                <a:solidFill>
                  <a:srgbClr val="0000FF"/>
                </a:solidFill>
                <a:latin typeface="Consolas" panose="020B0609020204030204" pitchFamily="49" charset="0"/>
              </a:rPr>
              <a:t>'figure.figsize'</a:t>
            </a:r>
            <a:r>
              <a:rPr lang="cs-CZ" sz="700">
                <a:solidFill>
                  <a:srgbClr val="000000"/>
                </a:solidFill>
                <a:latin typeface="Consolas" panose="020B0609020204030204" pitchFamily="49" charset="0"/>
              </a:rPr>
              <a:t>] = [8, 5]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plt.scatter(wls_mat, matrix, s=30, alpha=0.1)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plt.ylabel(</a:t>
            </a:r>
            <a:r>
              <a:rPr lang="cs-CZ" sz="700">
                <a:solidFill>
                  <a:srgbClr val="0000FF"/>
                </a:solidFill>
                <a:latin typeface="Consolas" panose="020B0609020204030204" pitchFamily="49" charset="0"/>
              </a:rPr>
              <a:t>'$\Phi$'</a:t>
            </a: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plt.xlabel(</a:t>
            </a:r>
            <a:r>
              <a:rPr lang="cs-CZ" sz="700">
                <a:solidFill>
                  <a:srgbClr val="0000FF"/>
                </a:solidFill>
                <a:latin typeface="Consolas" panose="020B0609020204030204" pitchFamily="49" charset="0"/>
              </a:rPr>
              <a:t>'Wavelength / nm'</a:t>
            </a: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plt.show()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r>
              <a:rPr lang="cs-CZ" sz="700" b="1">
                <a:solidFill>
                  <a:srgbClr val="006699"/>
                </a:solidFill>
                <a:latin typeface="Consolas" panose="020B0609020204030204" pitchFamily="49" charset="0"/>
              </a:rPr>
              <a:t>return</a:t>
            </a:r>
            <a:r>
              <a:rPr lang="cs-CZ" sz="700">
                <a:solidFill>
                  <a:srgbClr val="000000"/>
                </a:solidFill>
                <a:latin typeface="Consolas" panose="020B0609020204030204" pitchFamily="49" charset="0"/>
              </a:rPr>
              <a:t> wls_mat, matrix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b="1">
                <a:solidFill>
                  <a:srgbClr val="006699"/>
                </a:solidFill>
                <a:latin typeface="Consolas" panose="020B0609020204030204" pitchFamily="49" charset="0"/>
              </a:rPr>
              <a:t>def</a:t>
            </a:r>
            <a:r>
              <a:rPr lang="cs-CZ" sz="700">
                <a:solidFill>
                  <a:srgbClr val="000000"/>
                </a:solidFill>
                <a:latin typeface="Consolas" panose="020B0609020204030204" pitchFamily="49" charset="0"/>
              </a:rPr>
              <a:t> calculate_phi(item, c_0_act, c_0_com, act_idxs, com_idxs, phi_act, wl=285, em_source=None):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r>
              <a:rPr lang="cs-CZ" sz="700">
                <a:solidFill>
                  <a:srgbClr val="008200"/>
                </a:solidFill>
                <a:latin typeface="Consolas" panose="020B0609020204030204" pitchFamily="49" charset="0"/>
              </a:rPr>
              <a:t># define list of results</a:t>
            </a: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phis = []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r>
              <a:rPr lang="cs-CZ" sz="700">
                <a:solidFill>
                  <a:srgbClr val="008200"/>
                </a:solidFill>
                <a:latin typeface="Consolas" panose="020B0609020204030204" pitchFamily="49" charset="0"/>
              </a:rPr>
              <a:t># for every actinometer set</a:t>
            </a: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r>
              <a:rPr lang="cs-CZ" sz="700" b="1">
                <a:solidFill>
                  <a:srgbClr val="006699"/>
                </a:solidFill>
                <a:latin typeface="Consolas" panose="020B0609020204030204" pitchFamily="49" charset="0"/>
              </a:rPr>
              <a:t>for</a:t>
            </a:r>
            <a:r>
              <a:rPr lang="cs-CZ" sz="700">
                <a:solidFill>
                  <a:srgbClr val="000000"/>
                </a:solidFill>
                <a:latin typeface="Consolas" panose="020B0609020204030204" pitchFamily="49" charset="0"/>
              </a:rPr>
              <a:t> act </a:t>
            </a:r>
            <a:r>
              <a:rPr lang="cs-CZ" sz="700" b="1">
                <a:solidFill>
                  <a:srgbClr val="006699"/>
                </a:solidFill>
                <a:latin typeface="Consolas" panose="020B0609020204030204" pitchFamily="49" charset="0"/>
              </a:rPr>
              <a:t>in</a:t>
            </a:r>
            <a:r>
              <a:rPr lang="cs-CZ" sz="700">
                <a:solidFill>
                  <a:srgbClr val="000000"/>
                </a:solidFill>
                <a:latin typeface="Consolas" panose="020B0609020204030204" pitchFamily="49" charset="0"/>
              </a:rPr>
              <a:t> act_idxs: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r>
              <a:rPr lang="cs-CZ" sz="700">
                <a:solidFill>
                  <a:srgbClr val="008200"/>
                </a:solidFill>
                <a:latin typeface="Consolas" panose="020B0609020204030204" pitchFamily="49" charset="0"/>
              </a:rPr>
              <a:t># for every compound set</a:t>
            </a: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r>
              <a:rPr lang="cs-CZ" sz="700" b="1">
                <a:solidFill>
                  <a:srgbClr val="006699"/>
                </a:solidFill>
                <a:latin typeface="Consolas" panose="020B0609020204030204" pitchFamily="49" charset="0"/>
              </a:rPr>
              <a:t>for</a:t>
            </a:r>
            <a:r>
              <a:rPr lang="cs-CZ" sz="700">
                <a:solidFill>
                  <a:srgbClr val="000000"/>
                </a:solidFill>
                <a:latin typeface="Consolas" panose="020B0609020204030204" pitchFamily="49" charset="0"/>
              </a:rPr>
              <a:t> com </a:t>
            </a:r>
            <a:r>
              <a:rPr lang="cs-CZ" sz="700" b="1">
                <a:solidFill>
                  <a:srgbClr val="006699"/>
                </a:solidFill>
                <a:latin typeface="Consolas" panose="020B0609020204030204" pitchFamily="49" charset="0"/>
              </a:rPr>
              <a:t>in</a:t>
            </a:r>
            <a:r>
              <a:rPr lang="cs-CZ" sz="700">
                <a:solidFill>
                  <a:srgbClr val="000000"/>
                </a:solidFill>
                <a:latin typeface="Consolas" panose="020B0609020204030204" pitchFamily="49" charset="0"/>
              </a:rPr>
              <a:t> com_idxs: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r>
              <a:rPr lang="cs-CZ" sz="700">
                <a:solidFill>
                  <a:srgbClr val="008200"/>
                </a:solidFill>
                <a:latin typeface="Consolas" panose="020B0609020204030204" pitchFamily="49" charset="0"/>
              </a:rPr>
              <a:t># perform calculation between current sets and add the results into list</a:t>
            </a: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phis += calculate_set(item[act], item[com], c_0_act, c_0_com, phi_act, wl, em_source)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endParaRPr lang="cs-CZ" sz="700">
              <a:solidFill>
                <a:srgbClr val="5C5C5C"/>
              </a:solidFill>
              <a:latin typeface="Consolas" panose="020B0609020204030204" pitchFamily="49" charset="0"/>
            </a:endParaRPr>
          </a:p>
          <a:p>
            <a:pPr>
              <a:buFont typeface="+mj-lt"/>
              <a:buAutoNum type="arabicPeriod"/>
            </a:pPr>
            <a:r>
              <a:rPr lang="cs-CZ" sz="700">
                <a:solidFill>
                  <a:srgbClr val="000000"/>
                </a:solidFill>
                <a:latin typeface="Consolas" panose="020B0609020204030204" pitchFamily="49" charset="0"/>
              </a:rPr>
              <a:t>    </a:t>
            </a:r>
            <a:r>
              <a:rPr lang="cs-CZ" sz="700" b="1">
                <a:solidFill>
                  <a:srgbClr val="006699"/>
                </a:solidFill>
                <a:latin typeface="Consolas" panose="020B0609020204030204" pitchFamily="49" charset="0"/>
              </a:rPr>
              <a:t>return</a:t>
            </a:r>
            <a:r>
              <a:rPr lang="cs-CZ" sz="700">
                <a:solidFill>
                  <a:srgbClr val="000000"/>
                </a:solidFill>
                <a:latin typeface="Consolas" panose="020B0609020204030204" pitchFamily="49" charset="0"/>
              </a:rPr>
              <a:t> phis  </a:t>
            </a:r>
            <a:endParaRPr lang="cs-CZ" sz="700" b="0" i="0">
              <a:solidFill>
                <a:srgbClr val="5C5C5C"/>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5A1B8348-0E62-4B7A-8AFC-BA43DDE095BC}"/>
              </a:ext>
            </a:extLst>
          </p:cNvPr>
          <p:cNvSpPr txBox="1"/>
          <p:nvPr/>
        </p:nvSpPr>
        <p:spPr>
          <a:xfrm>
            <a:off x="286594" y="577455"/>
            <a:ext cx="5065288" cy="307777"/>
          </a:xfrm>
          <a:prstGeom prst="rect">
            <a:avLst/>
          </a:prstGeom>
          <a:noFill/>
        </p:spPr>
        <p:txBody>
          <a:bodyPr wrap="square" rtlCol="0">
            <a:spAutoFit/>
          </a:bodyPr>
          <a:lstStyle/>
          <a:p>
            <a:pPr marL="285750" indent="-285750">
              <a:buFont typeface="Arial" panose="020B0604020202020204" pitchFamily="34" charset="0"/>
              <a:buChar char="•"/>
            </a:pPr>
            <a:r>
              <a:rPr lang="en-US" sz="1400" b="1">
                <a:solidFill>
                  <a:srgbClr val="FF0000"/>
                </a:solidFill>
                <a:latin typeface="Courier New" panose="02070309020205020404" pitchFamily="49" charset="0"/>
                <a:cs typeface="Courier New" panose="02070309020205020404" pitchFamily="49" charset="0"/>
              </a:rPr>
              <a:t>Source code from script.py</a:t>
            </a:r>
            <a:endParaRPr lang="cs-CZ" sz="1400" b="1" dirty="0">
              <a:solidFill>
                <a:srgbClr val="FF0000"/>
              </a:solidFill>
              <a:latin typeface="Courier New" panose="02070309020205020404" pitchFamily="49" charset="0"/>
              <a:cs typeface="Courier New" panose="02070309020205020404" pitchFamily="49" charset="0"/>
            </a:endParaRPr>
          </a:p>
        </p:txBody>
      </p:sp>
      <p:sp>
        <p:nvSpPr>
          <p:cNvPr id="12" name="Arrow: Right 11">
            <a:extLst>
              <a:ext uri="{FF2B5EF4-FFF2-40B4-BE49-F238E27FC236}">
                <a16:creationId xmlns:a16="http://schemas.microsoft.com/office/drawing/2014/main" id="{8F8DD6C0-4DD3-476C-BF24-3324BF2A6FB5}"/>
              </a:ext>
            </a:extLst>
          </p:cNvPr>
          <p:cNvSpPr/>
          <p:nvPr/>
        </p:nvSpPr>
        <p:spPr>
          <a:xfrm>
            <a:off x="6450879" y="4420617"/>
            <a:ext cx="255214" cy="18661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cs-CZ"/>
          </a:p>
        </p:txBody>
      </p:sp>
      <p:sp>
        <p:nvSpPr>
          <p:cNvPr id="13" name="Arrow: Right 12">
            <a:extLst>
              <a:ext uri="{FF2B5EF4-FFF2-40B4-BE49-F238E27FC236}">
                <a16:creationId xmlns:a16="http://schemas.microsoft.com/office/drawing/2014/main" id="{F9FD5E16-4D1E-40BE-8BF3-C68A7D1B0F5E}"/>
              </a:ext>
            </a:extLst>
          </p:cNvPr>
          <p:cNvSpPr/>
          <p:nvPr/>
        </p:nvSpPr>
        <p:spPr>
          <a:xfrm>
            <a:off x="6450879" y="5918785"/>
            <a:ext cx="255214" cy="18661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cs-CZ"/>
          </a:p>
        </p:txBody>
      </p:sp>
      <p:sp>
        <p:nvSpPr>
          <p:cNvPr id="14" name="TextBox 13">
            <a:extLst>
              <a:ext uri="{FF2B5EF4-FFF2-40B4-BE49-F238E27FC236}">
                <a16:creationId xmlns:a16="http://schemas.microsoft.com/office/drawing/2014/main" id="{8F1BCCDA-7B74-4499-A4AC-3858D94F3C42}"/>
              </a:ext>
            </a:extLst>
          </p:cNvPr>
          <p:cNvSpPr txBox="1"/>
          <p:nvPr/>
        </p:nvSpPr>
        <p:spPr>
          <a:xfrm>
            <a:off x="5356635" y="4375423"/>
            <a:ext cx="1071384" cy="276999"/>
          </a:xfrm>
          <a:prstGeom prst="rect">
            <a:avLst/>
          </a:prstGeom>
          <a:noFill/>
        </p:spPr>
        <p:txBody>
          <a:bodyPr wrap="none" rtlCol="0">
            <a:spAutoFit/>
          </a:bodyPr>
          <a:lstStyle/>
          <a:p>
            <a:r>
              <a:rPr lang="en-US" sz="1200"/>
              <a:t>QY calculation</a:t>
            </a:r>
            <a:endParaRPr lang="cs-CZ" sz="1200"/>
          </a:p>
        </p:txBody>
      </p:sp>
      <p:sp>
        <p:nvSpPr>
          <p:cNvPr id="15" name="TextBox 14">
            <a:extLst>
              <a:ext uri="{FF2B5EF4-FFF2-40B4-BE49-F238E27FC236}">
                <a16:creationId xmlns:a16="http://schemas.microsoft.com/office/drawing/2014/main" id="{678DEF44-1EA7-4E34-9F8D-56D70AF997F7}"/>
              </a:ext>
            </a:extLst>
          </p:cNvPr>
          <p:cNvSpPr txBox="1"/>
          <p:nvPr/>
        </p:nvSpPr>
        <p:spPr>
          <a:xfrm>
            <a:off x="5619587" y="5871578"/>
            <a:ext cx="825739" cy="276999"/>
          </a:xfrm>
          <a:prstGeom prst="rect">
            <a:avLst/>
          </a:prstGeom>
          <a:noFill/>
        </p:spPr>
        <p:txBody>
          <a:bodyPr wrap="none" rtlCol="0">
            <a:spAutoFit/>
          </a:bodyPr>
          <a:lstStyle/>
          <a:p>
            <a:r>
              <a:rPr lang="en-US" sz="1200"/>
              <a:t>correction</a:t>
            </a:r>
            <a:endParaRPr lang="cs-CZ" sz="1200"/>
          </a:p>
        </p:txBody>
      </p:sp>
      <p:sp>
        <p:nvSpPr>
          <p:cNvPr id="16" name="TextBox 15">
            <a:extLst>
              <a:ext uri="{FF2B5EF4-FFF2-40B4-BE49-F238E27FC236}">
                <a16:creationId xmlns:a16="http://schemas.microsoft.com/office/drawing/2014/main" id="{B4C68EE7-54BB-43D0-9C7E-82793B70518F}"/>
              </a:ext>
            </a:extLst>
          </p:cNvPr>
          <p:cNvSpPr txBox="1"/>
          <p:nvPr/>
        </p:nvSpPr>
        <p:spPr>
          <a:xfrm>
            <a:off x="1921333" y="927327"/>
            <a:ext cx="4506686" cy="461665"/>
          </a:xfrm>
          <a:prstGeom prst="rect">
            <a:avLst/>
          </a:prstGeom>
          <a:noFill/>
        </p:spPr>
        <p:txBody>
          <a:bodyPr wrap="square" rtlCol="0">
            <a:spAutoFit/>
          </a:bodyPr>
          <a:lstStyle/>
          <a:p>
            <a:pPr marL="285750" indent="-285750">
              <a:buFont typeface="Arial" panose="020B0604020202020204" pitchFamily="34" charset="0"/>
              <a:buChar char="•"/>
            </a:pPr>
            <a:r>
              <a:rPr lang="en-US" sz="1200"/>
              <a:t>Presented code is definetly not perfect and could be optimized in many ways, it is, however, sufficient for demonstration purposes</a:t>
            </a:r>
            <a:endParaRPr lang="cs-CZ" sz="1200"/>
          </a:p>
        </p:txBody>
      </p:sp>
    </p:spTree>
    <p:extLst>
      <p:ext uri="{BB962C8B-B14F-4D97-AF65-F5344CB8AC3E}">
        <p14:creationId xmlns:p14="http://schemas.microsoft.com/office/powerpoint/2010/main" val="2608500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776768-5199-4E03-AA4A-EE890EFAB904}"/>
              </a:ext>
            </a:extLst>
          </p:cNvPr>
          <p:cNvSpPr txBox="1"/>
          <p:nvPr/>
        </p:nvSpPr>
        <p:spPr>
          <a:xfrm>
            <a:off x="238996" y="701090"/>
            <a:ext cx="11657079" cy="1015663"/>
          </a:xfrm>
          <a:prstGeom prst="rect">
            <a:avLst/>
          </a:prstGeom>
          <a:noFill/>
        </p:spPr>
        <p:txBody>
          <a:bodyPr wrap="square" rtlCol="0">
            <a:spAutoFit/>
          </a:bodyPr>
          <a:lstStyle/>
          <a:p>
            <a:pPr marL="171450" indent="-171450">
              <a:buFont typeface="Arial" panose="020B0604020202020204" pitchFamily="34" charset="0"/>
              <a:buChar char="•"/>
            </a:pPr>
            <a:r>
              <a:rPr lang="en-US" sz="1200"/>
              <a:t>You can freely move the individual and multiple in the Tree Widget, as well as groups of spectra. For moving, just use left mouse button dragging. The </a:t>
            </a:r>
            <a:r>
              <a:rPr lang="en-US" sz="1200" b="1"/>
              <a:t>copying</a:t>
            </a:r>
            <a:r>
              <a:rPr lang="en-US" sz="1200"/>
              <a:t> withing the list works the same, but you have to </a:t>
            </a:r>
            <a:r>
              <a:rPr lang="en-US" sz="1200" b="1"/>
              <a:t>hold Ctrl </a:t>
            </a:r>
            <a:r>
              <a:rPr lang="en-US" sz="1200"/>
              <a:t>when releasing the items in the desired location. The interaction is fast for small number of items, but for large lists, &gt;1000 items, it became slower. This is a bug in PyQt/Qt package and I cannot do anything about that...</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The list is designed that it can only have 2 levels (spectra in group cannot have children). But, during some fast manipulation, the similar situation that is shown below can happen:</a:t>
            </a:r>
            <a:endParaRPr lang="cs-CZ" sz="1200"/>
          </a:p>
        </p:txBody>
      </p:sp>
      <p:sp>
        <p:nvSpPr>
          <p:cNvPr id="9" name="TextBox 8">
            <a:extLst>
              <a:ext uri="{FF2B5EF4-FFF2-40B4-BE49-F238E27FC236}">
                <a16:creationId xmlns:a16="http://schemas.microsoft.com/office/drawing/2014/main" id="{7098552A-0C52-4173-9489-4D24E7DFE5A0}"/>
              </a:ext>
            </a:extLst>
          </p:cNvPr>
          <p:cNvSpPr txBox="1"/>
          <p:nvPr/>
        </p:nvSpPr>
        <p:spPr>
          <a:xfrm>
            <a:off x="238996" y="159525"/>
            <a:ext cx="5191871" cy="461665"/>
          </a:xfrm>
          <a:prstGeom prst="rect">
            <a:avLst/>
          </a:prstGeom>
          <a:noFill/>
        </p:spPr>
        <p:txBody>
          <a:bodyPr wrap="none" rtlCol="0">
            <a:spAutoFit/>
          </a:bodyPr>
          <a:lstStyle/>
          <a:p>
            <a:r>
              <a:rPr lang="en-US" sz="2400" b="1"/>
              <a:t>Mooving and copying the items/groups</a:t>
            </a:r>
            <a:endParaRPr lang="cs-CZ" sz="2400" b="1" dirty="0"/>
          </a:p>
        </p:txBody>
      </p:sp>
      <p:pic>
        <p:nvPicPr>
          <p:cNvPr id="2" name="Picture 1">
            <a:extLst>
              <a:ext uri="{FF2B5EF4-FFF2-40B4-BE49-F238E27FC236}">
                <a16:creationId xmlns:a16="http://schemas.microsoft.com/office/drawing/2014/main" id="{C8FD350A-A34A-4929-9D7D-B3ABF1709051}"/>
              </a:ext>
            </a:extLst>
          </p:cNvPr>
          <p:cNvPicPr>
            <a:picLocks noChangeAspect="1"/>
          </p:cNvPicPr>
          <p:nvPr/>
        </p:nvPicPr>
        <p:blipFill>
          <a:blip r:embed="rId2"/>
          <a:stretch>
            <a:fillRect/>
          </a:stretch>
        </p:blipFill>
        <p:spPr>
          <a:xfrm>
            <a:off x="612559" y="1796653"/>
            <a:ext cx="4911108" cy="3131934"/>
          </a:xfrm>
          <a:prstGeom prst="rect">
            <a:avLst/>
          </a:prstGeom>
        </p:spPr>
      </p:pic>
      <p:sp>
        <p:nvSpPr>
          <p:cNvPr id="3" name="Rectangle 2">
            <a:extLst>
              <a:ext uri="{FF2B5EF4-FFF2-40B4-BE49-F238E27FC236}">
                <a16:creationId xmlns:a16="http://schemas.microsoft.com/office/drawing/2014/main" id="{4FC8B8A8-DF45-4712-A7E3-8E482F3B2D45}"/>
              </a:ext>
            </a:extLst>
          </p:cNvPr>
          <p:cNvSpPr/>
          <p:nvPr/>
        </p:nvSpPr>
        <p:spPr>
          <a:xfrm>
            <a:off x="505878" y="3116240"/>
            <a:ext cx="1521041" cy="492760"/>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cs-CZ"/>
          </a:p>
        </p:txBody>
      </p:sp>
      <p:sp>
        <p:nvSpPr>
          <p:cNvPr id="7" name="TextBox 6">
            <a:extLst>
              <a:ext uri="{FF2B5EF4-FFF2-40B4-BE49-F238E27FC236}">
                <a16:creationId xmlns:a16="http://schemas.microsoft.com/office/drawing/2014/main" id="{5E5B4A51-FB26-4271-AC3E-3BAF39B0157B}"/>
              </a:ext>
            </a:extLst>
          </p:cNvPr>
          <p:cNvSpPr txBox="1"/>
          <p:nvPr/>
        </p:nvSpPr>
        <p:spPr>
          <a:xfrm>
            <a:off x="5630348" y="1796653"/>
            <a:ext cx="6425528" cy="646331"/>
          </a:xfrm>
          <a:prstGeom prst="rect">
            <a:avLst/>
          </a:prstGeom>
          <a:noFill/>
        </p:spPr>
        <p:txBody>
          <a:bodyPr wrap="square" rtlCol="0">
            <a:spAutoFit/>
          </a:bodyPr>
          <a:lstStyle/>
          <a:p>
            <a:pPr marL="171450" indent="-171450">
              <a:buFont typeface="Arial" panose="020B0604020202020204" pitchFamily="34" charset="0"/>
              <a:buChar char="•"/>
            </a:pPr>
            <a:r>
              <a:rPr lang="en-US" sz="1200"/>
              <a:t>If that happen, you have to</a:t>
            </a:r>
            <a:r>
              <a:rPr lang="en-US" sz="1200" b="1"/>
              <a:t> manually move it </a:t>
            </a:r>
            <a:r>
              <a:rPr lang="en-US" sz="1200"/>
              <a:t>to the grandparent or root node, otherwise, the program </a:t>
            </a:r>
            <a:r>
              <a:rPr lang="cs-CZ" sz="1200"/>
              <a:t>will</a:t>
            </a:r>
            <a:r>
              <a:rPr lang="en-US" sz="1200"/>
              <a:t> </a:t>
            </a:r>
            <a:r>
              <a:rPr lang="cs-CZ" sz="1200"/>
              <a:t>crash sooner or later during some operations</a:t>
            </a:r>
            <a:r>
              <a:rPr lang="en-US" sz="1200"/>
              <a:t>, its just a bug that can happen a you have to count with that</a:t>
            </a:r>
            <a:endParaRPr lang="cs-CZ" sz="1200"/>
          </a:p>
        </p:txBody>
      </p:sp>
      <p:sp>
        <p:nvSpPr>
          <p:cNvPr id="8" name="TextBox 7">
            <a:extLst>
              <a:ext uri="{FF2B5EF4-FFF2-40B4-BE49-F238E27FC236}">
                <a16:creationId xmlns:a16="http://schemas.microsoft.com/office/drawing/2014/main" id="{08F3E825-9510-4FCB-9A2D-8F25333D65AA}"/>
              </a:ext>
            </a:extLst>
          </p:cNvPr>
          <p:cNvSpPr txBox="1"/>
          <p:nvPr/>
        </p:nvSpPr>
        <p:spPr>
          <a:xfrm>
            <a:off x="238995" y="5357548"/>
            <a:ext cx="11657079" cy="276999"/>
          </a:xfrm>
          <a:prstGeom prst="rect">
            <a:avLst/>
          </a:prstGeom>
          <a:noFill/>
        </p:spPr>
        <p:txBody>
          <a:bodyPr wrap="square" rtlCol="0">
            <a:spAutoFit/>
          </a:bodyPr>
          <a:lstStyle/>
          <a:p>
            <a:pPr marL="171450" indent="-171450">
              <a:buFont typeface="Arial" panose="020B0604020202020204" pitchFamily="34" charset="0"/>
              <a:buChar char="•"/>
            </a:pPr>
            <a:r>
              <a:rPr lang="en-US" sz="1200"/>
              <a:t>You can also open another SSM program and move the items/groups between different program instances, in this way, the data are always copied regardless of holidng Ctrl or not</a:t>
            </a:r>
            <a:endParaRPr lang="cs-CZ" sz="1200"/>
          </a:p>
        </p:txBody>
      </p:sp>
    </p:spTree>
    <p:extLst>
      <p:ext uri="{BB962C8B-B14F-4D97-AF65-F5344CB8AC3E}">
        <p14:creationId xmlns:p14="http://schemas.microsoft.com/office/powerpoint/2010/main" val="1230461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776768-5199-4E03-AA4A-EE890EFAB904}"/>
              </a:ext>
            </a:extLst>
          </p:cNvPr>
          <p:cNvSpPr txBox="1"/>
          <p:nvPr/>
        </p:nvSpPr>
        <p:spPr>
          <a:xfrm>
            <a:off x="238996" y="769089"/>
            <a:ext cx="11657079" cy="1015663"/>
          </a:xfrm>
          <a:prstGeom prst="rect">
            <a:avLst/>
          </a:prstGeom>
          <a:noFill/>
        </p:spPr>
        <p:txBody>
          <a:bodyPr wrap="square" rtlCol="0">
            <a:spAutoFit/>
          </a:bodyPr>
          <a:lstStyle/>
          <a:p>
            <a:pPr marL="171450" indent="-171450">
              <a:buFont typeface="Arial" panose="020B0604020202020204" pitchFamily="34" charset="0"/>
              <a:buChar char="•"/>
            </a:pPr>
            <a:r>
              <a:rPr lang="en-US" sz="1200"/>
              <a:t>To copy the spectra, just select the spectra you would like to copy and press Ctrl+C. The results are shown below. If the spectra are </a:t>
            </a:r>
            <a:r>
              <a:rPr lang="en-US" sz="1200" b="1"/>
              <a:t>in group</a:t>
            </a:r>
            <a:r>
              <a:rPr lang="en-US" sz="1200"/>
              <a:t>, they will be </a:t>
            </a:r>
            <a:r>
              <a:rPr lang="en-US" sz="1200" b="1"/>
              <a:t>concatenated</a:t>
            </a:r>
            <a:r>
              <a:rPr lang="en-US" sz="1200"/>
              <a:t> (this is usually what we want). In this case, all spectra in the group must have the same number of points and same x range, otherwise, error will be raised. If the spectra are </a:t>
            </a:r>
            <a:r>
              <a:rPr lang="en-US" sz="1200" b="1"/>
              <a:t>placed in the root </a:t>
            </a:r>
            <a:r>
              <a:rPr lang="en-US" sz="1200"/>
              <a:t>(top level items), they will be </a:t>
            </a:r>
            <a:r>
              <a:rPr lang="en-US" sz="1200" b="1"/>
              <a:t>stuck to one another </a:t>
            </a:r>
            <a:r>
              <a:rPr lang="en-US" sz="1200"/>
              <a:t>(only first spectrum seen in Excel). Please, look at Setting Export tab, to change appropriate settings. If you want to retain this compatibility, the delimiter in Clipboard has to be </a:t>
            </a:r>
            <a:r>
              <a:rPr lang="en-US" sz="1200" b="1"/>
              <a:t>tabulator \t</a:t>
            </a:r>
            <a:r>
              <a:rPr lang="en-US" sz="1200"/>
              <a:t>. Only with this settings, we can easily transfer data to Excel/Origin by Windows Clipboard. You can also import data from clipboard to the program and also from Excel. Check Settings Import Tab: Clipboard for more info. </a:t>
            </a:r>
            <a:endParaRPr lang="cs-CZ" sz="1200"/>
          </a:p>
        </p:txBody>
      </p:sp>
      <p:sp>
        <p:nvSpPr>
          <p:cNvPr id="9" name="TextBox 8">
            <a:extLst>
              <a:ext uri="{FF2B5EF4-FFF2-40B4-BE49-F238E27FC236}">
                <a16:creationId xmlns:a16="http://schemas.microsoft.com/office/drawing/2014/main" id="{7098552A-0C52-4173-9489-4D24E7DFE5A0}"/>
              </a:ext>
            </a:extLst>
          </p:cNvPr>
          <p:cNvSpPr txBox="1"/>
          <p:nvPr/>
        </p:nvSpPr>
        <p:spPr>
          <a:xfrm>
            <a:off x="238996" y="159525"/>
            <a:ext cx="3241080" cy="461665"/>
          </a:xfrm>
          <a:prstGeom prst="rect">
            <a:avLst/>
          </a:prstGeom>
          <a:noFill/>
        </p:spPr>
        <p:txBody>
          <a:bodyPr wrap="none" rtlCol="0">
            <a:spAutoFit/>
          </a:bodyPr>
          <a:lstStyle/>
          <a:p>
            <a:r>
              <a:rPr lang="en-US" sz="2400" b="1"/>
              <a:t>Copying to Excel/Origin</a:t>
            </a:r>
            <a:endParaRPr lang="cs-CZ" sz="2400" b="1" dirty="0"/>
          </a:p>
        </p:txBody>
      </p:sp>
      <p:pic>
        <p:nvPicPr>
          <p:cNvPr id="2" name="Picture 1">
            <a:extLst>
              <a:ext uri="{FF2B5EF4-FFF2-40B4-BE49-F238E27FC236}">
                <a16:creationId xmlns:a16="http://schemas.microsoft.com/office/drawing/2014/main" id="{BDD94AFE-F0F9-4498-9110-E937ADC0B1C4}"/>
              </a:ext>
            </a:extLst>
          </p:cNvPr>
          <p:cNvPicPr>
            <a:picLocks noChangeAspect="1"/>
          </p:cNvPicPr>
          <p:nvPr/>
        </p:nvPicPr>
        <p:blipFill>
          <a:blip r:embed="rId2"/>
          <a:stretch>
            <a:fillRect/>
          </a:stretch>
        </p:blipFill>
        <p:spPr>
          <a:xfrm>
            <a:off x="1687015" y="1931585"/>
            <a:ext cx="3372312" cy="2150606"/>
          </a:xfrm>
          <a:prstGeom prst="rect">
            <a:avLst/>
          </a:prstGeom>
        </p:spPr>
      </p:pic>
      <p:pic>
        <p:nvPicPr>
          <p:cNvPr id="5" name="Picture 4">
            <a:extLst>
              <a:ext uri="{FF2B5EF4-FFF2-40B4-BE49-F238E27FC236}">
                <a16:creationId xmlns:a16="http://schemas.microsoft.com/office/drawing/2014/main" id="{9066C475-59AC-49A9-A20C-2B55BB565E85}"/>
              </a:ext>
            </a:extLst>
          </p:cNvPr>
          <p:cNvPicPr>
            <a:picLocks noChangeAspect="1"/>
          </p:cNvPicPr>
          <p:nvPr/>
        </p:nvPicPr>
        <p:blipFill>
          <a:blip r:embed="rId3"/>
          <a:stretch>
            <a:fillRect/>
          </a:stretch>
        </p:blipFill>
        <p:spPr>
          <a:xfrm>
            <a:off x="5835382" y="1932715"/>
            <a:ext cx="3974171" cy="2150606"/>
          </a:xfrm>
          <a:prstGeom prst="rect">
            <a:avLst/>
          </a:prstGeom>
        </p:spPr>
      </p:pic>
      <p:pic>
        <p:nvPicPr>
          <p:cNvPr id="6" name="Picture 5">
            <a:extLst>
              <a:ext uri="{FF2B5EF4-FFF2-40B4-BE49-F238E27FC236}">
                <a16:creationId xmlns:a16="http://schemas.microsoft.com/office/drawing/2014/main" id="{AEDB711A-F80E-4B7A-9E5D-F67DEDDBD133}"/>
              </a:ext>
            </a:extLst>
          </p:cNvPr>
          <p:cNvPicPr>
            <a:picLocks noChangeAspect="1"/>
          </p:cNvPicPr>
          <p:nvPr/>
        </p:nvPicPr>
        <p:blipFill>
          <a:blip r:embed="rId4"/>
          <a:stretch>
            <a:fillRect/>
          </a:stretch>
        </p:blipFill>
        <p:spPr>
          <a:xfrm>
            <a:off x="1687015" y="4231724"/>
            <a:ext cx="3374084" cy="2151736"/>
          </a:xfrm>
          <a:prstGeom prst="rect">
            <a:avLst/>
          </a:prstGeom>
        </p:spPr>
      </p:pic>
      <p:pic>
        <p:nvPicPr>
          <p:cNvPr id="7" name="Picture 6">
            <a:extLst>
              <a:ext uri="{FF2B5EF4-FFF2-40B4-BE49-F238E27FC236}">
                <a16:creationId xmlns:a16="http://schemas.microsoft.com/office/drawing/2014/main" id="{72C0C92F-8DCB-45AA-B8D0-B780A1F0340E}"/>
              </a:ext>
            </a:extLst>
          </p:cNvPr>
          <p:cNvPicPr>
            <a:picLocks noChangeAspect="1"/>
          </p:cNvPicPr>
          <p:nvPr/>
        </p:nvPicPr>
        <p:blipFill>
          <a:blip r:embed="rId5"/>
          <a:stretch>
            <a:fillRect/>
          </a:stretch>
        </p:blipFill>
        <p:spPr>
          <a:xfrm>
            <a:off x="5837154" y="4232854"/>
            <a:ext cx="3974171" cy="2150606"/>
          </a:xfrm>
          <a:prstGeom prst="rect">
            <a:avLst/>
          </a:prstGeom>
        </p:spPr>
      </p:pic>
      <p:sp>
        <p:nvSpPr>
          <p:cNvPr id="8" name="Arrow: Right 7">
            <a:extLst>
              <a:ext uri="{FF2B5EF4-FFF2-40B4-BE49-F238E27FC236}">
                <a16:creationId xmlns:a16="http://schemas.microsoft.com/office/drawing/2014/main" id="{9B9F4987-BAF2-4D28-B667-81953BFF425A}"/>
              </a:ext>
            </a:extLst>
          </p:cNvPr>
          <p:cNvSpPr/>
          <p:nvPr/>
        </p:nvSpPr>
        <p:spPr>
          <a:xfrm>
            <a:off x="5286260" y="2729785"/>
            <a:ext cx="363985" cy="554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0" name="TextBox 9">
            <a:extLst>
              <a:ext uri="{FF2B5EF4-FFF2-40B4-BE49-F238E27FC236}">
                <a16:creationId xmlns:a16="http://schemas.microsoft.com/office/drawing/2014/main" id="{9358B2CA-A0E7-4E1A-B811-7C89A2F93B68}"/>
              </a:ext>
            </a:extLst>
          </p:cNvPr>
          <p:cNvSpPr txBox="1"/>
          <p:nvPr/>
        </p:nvSpPr>
        <p:spPr>
          <a:xfrm>
            <a:off x="4959080" y="2415811"/>
            <a:ext cx="976549" cy="1200329"/>
          </a:xfrm>
          <a:prstGeom prst="rect">
            <a:avLst/>
          </a:prstGeom>
          <a:noFill/>
        </p:spPr>
        <p:txBody>
          <a:bodyPr wrap="none" rtlCol="0">
            <a:spAutoFit/>
          </a:bodyPr>
          <a:lstStyle/>
          <a:p>
            <a:r>
              <a:rPr lang="en-US"/>
              <a:t>Ctrl+C</a:t>
            </a:r>
          </a:p>
          <a:p>
            <a:endParaRPr lang="en-US"/>
          </a:p>
          <a:p>
            <a:endParaRPr lang="en-US"/>
          </a:p>
          <a:p>
            <a:r>
              <a:rPr lang="en-US"/>
              <a:t>    Ctrl+V</a:t>
            </a:r>
            <a:endParaRPr lang="cs-CZ"/>
          </a:p>
        </p:txBody>
      </p:sp>
      <p:sp>
        <p:nvSpPr>
          <p:cNvPr id="11" name="Arrow: Right 10">
            <a:extLst>
              <a:ext uri="{FF2B5EF4-FFF2-40B4-BE49-F238E27FC236}">
                <a16:creationId xmlns:a16="http://schemas.microsoft.com/office/drawing/2014/main" id="{E952A9C2-DD7E-4DF7-9169-D01DFC8A725F}"/>
              </a:ext>
            </a:extLst>
          </p:cNvPr>
          <p:cNvSpPr/>
          <p:nvPr/>
        </p:nvSpPr>
        <p:spPr>
          <a:xfrm>
            <a:off x="5267133" y="4832281"/>
            <a:ext cx="363985" cy="554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3" name="TextBox 12">
            <a:extLst>
              <a:ext uri="{FF2B5EF4-FFF2-40B4-BE49-F238E27FC236}">
                <a16:creationId xmlns:a16="http://schemas.microsoft.com/office/drawing/2014/main" id="{48421AD1-E1B5-42D3-8D21-35DD05155549}"/>
              </a:ext>
            </a:extLst>
          </p:cNvPr>
          <p:cNvSpPr txBox="1"/>
          <p:nvPr/>
        </p:nvSpPr>
        <p:spPr>
          <a:xfrm>
            <a:off x="4959080" y="4509219"/>
            <a:ext cx="976549" cy="1200329"/>
          </a:xfrm>
          <a:prstGeom prst="rect">
            <a:avLst/>
          </a:prstGeom>
          <a:noFill/>
        </p:spPr>
        <p:txBody>
          <a:bodyPr wrap="none" rtlCol="0">
            <a:spAutoFit/>
          </a:bodyPr>
          <a:lstStyle/>
          <a:p>
            <a:r>
              <a:rPr lang="en-US"/>
              <a:t>Ctrl+C</a:t>
            </a:r>
          </a:p>
          <a:p>
            <a:endParaRPr lang="en-US"/>
          </a:p>
          <a:p>
            <a:endParaRPr lang="en-US"/>
          </a:p>
          <a:p>
            <a:r>
              <a:rPr lang="en-US"/>
              <a:t>    Ctrl+V</a:t>
            </a:r>
            <a:endParaRPr lang="cs-CZ"/>
          </a:p>
        </p:txBody>
      </p:sp>
    </p:spTree>
    <p:extLst>
      <p:ext uri="{BB962C8B-B14F-4D97-AF65-F5344CB8AC3E}">
        <p14:creationId xmlns:p14="http://schemas.microsoft.com/office/powerpoint/2010/main" val="904641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776768-5199-4E03-AA4A-EE890EFAB904}"/>
              </a:ext>
            </a:extLst>
          </p:cNvPr>
          <p:cNvSpPr txBox="1"/>
          <p:nvPr/>
        </p:nvSpPr>
        <p:spPr>
          <a:xfrm>
            <a:off x="238996" y="769089"/>
            <a:ext cx="11657079" cy="461665"/>
          </a:xfrm>
          <a:prstGeom prst="rect">
            <a:avLst/>
          </a:prstGeom>
          <a:noFill/>
        </p:spPr>
        <p:txBody>
          <a:bodyPr wrap="square" rtlCol="0">
            <a:spAutoFit/>
          </a:bodyPr>
          <a:lstStyle/>
          <a:p>
            <a:pPr marL="171450" indent="-171450">
              <a:buFont typeface="Arial" panose="020B0604020202020204" pitchFamily="34" charset="0"/>
              <a:buChar char="•"/>
            </a:pPr>
            <a:r>
              <a:rPr lang="en-US" sz="1200"/>
              <a:t>The exporting of spectra to files works the same way as with copying. Spectra in group will be concatenated. Spectra in root (top level items) will be saved as individual files. Just select the root items you want to export as files and go to </a:t>
            </a:r>
            <a:r>
              <a:rPr lang="en-US" sz="1200" b="1"/>
              <a:t>File-&gt;Export Selected Spectra As</a:t>
            </a:r>
            <a:r>
              <a:rPr lang="en-US" sz="1200"/>
              <a:t> and this dialog below should appear:</a:t>
            </a:r>
            <a:endParaRPr lang="cs-CZ" sz="1200" b="1"/>
          </a:p>
        </p:txBody>
      </p:sp>
      <p:sp>
        <p:nvSpPr>
          <p:cNvPr id="9" name="TextBox 8">
            <a:extLst>
              <a:ext uri="{FF2B5EF4-FFF2-40B4-BE49-F238E27FC236}">
                <a16:creationId xmlns:a16="http://schemas.microsoft.com/office/drawing/2014/main" id="{7098552A-0C52-4173-9489-4D24E7DFE5A0}"/>
              </a:ext>
            </a:extLst>
          </p:cNvPr>
          <p:cNvSpPr txBox="1"/>
          <p:nvPr/>
        </p:nvSpPr>
        <p:spPr>
          <a:xfrm>
            <a:off x="238996" y="159525"/>
            <a:ext cx="3347263" cy="461665"/>
          </a:xfrm>
          <a:prstGeom prst="rect">
            <a:avLst/>
          </a:prstGeom>
          <a:noFill/>
        </p:spPr>
        <p:txBody>
          <a:bodyPr wrap="none" rtlCol="0">
            <a:spAutoFit/>
          </a:bodyPr>
          <a:lstStyle/>
          <a:p>
            <a:r>
              <a:rPr lang="en-US" sz="2400" b="1"/>
              <a:t>Exporting spectra to files</a:t>
            </a:r>
            <a:endParaRPr lang="cs-CZ" sz="2400" b="1" dirty="0"/>
          </a:p>
        </p:txBody>
      </p:sp>
      <p:pic>
        <p:nvPicPr>
          <p:cNvPr id="3" name="Picture 2">
            <a:extLst>
              <a:ext uri="{FF2B5EF4-FFF2-40B4-BE49-F238E27FC236}">
                <a16:creationId xmlns:a16="http://schemas.microsoft.com/office/drawing/2014/main" id="{664B6FDC-DCB3-4F18-B907-6FDD8C7EC9C8}"/>
              </a:ext>
            </a:extLst>
          </p:cNvPr>
          <p:cNvPicPr>
            <a:picLocks noChangeAspect="1"/>
          </p:cNvPicPr>
          <p:nvPr/>
        </p:nvPicPr>
        <p:blipFill>
          <a:blip r:embed="rId2"/>
          <a:stretch>
            <a:fillRect/>
          </a:stretch>
        </p:blipFill>
        <p:spPr>
          <a:xfrm>
            <a:off x="474308" y="1378653"/>
            <a:ext cx="3981450" cy="2905125"/>
          </a:xfrm>
          <a:prstGeom prst="rect">
            <a:avLst/>
          </a:prstGeom>
        </p:spPr>
      </p:pic>
      <p:sp>
        <p:nvSpPr>
          <p:cNvPr id="18" name="TextBox 17">
            <a:extLst>
              <a:ext uri="{FF2B5EF4-FFF2-40B4-BE49-F238E27FC236}">
                <a16:creationId xmlns:a16="http://schemas.microsoft.com/office/drawing/2014/main" id="{DE123280-B398-4DDF-8B7C-C83D8ED93CBB}"/>
              </a:ext>
            </a:extLst>
          </p:cNvPr>
          <p:cNvSpPr txBox="1"/>
          <p:nvPr/>
        </p:nvSpPr>
        <p:spPr>
          <a:xfrm>
            <a:off x="238992" y="4958306"/>
            <a:ext cx="11657079" cy="276999"/>
          </a:xfrm>
          <a:prstGeom prst="rect">
            <a:avLst/>
          </a:prstGeom>
          <a:noFill/>
        </p:spPr>
        <p:txBody>
          <a:bodyPr wrap="square" rtlCol="0">
            <a:spAutoFit/>
          </a:bodyPr>
          <a:lstStyle/>
          <a:p>
            <a:pPr marL="171450" indent="-171450">
              <a:buFont typeface="Arial" panose="020B0604020202020204" pitchFamily="34" charset="0"/>
              <a:buChar char="•"/>
            </a:pPr>
            <a:r>
              <a:rPr lang="en-US" sz="1200" b="1"/>
              <a:t>The name of the file is determined by the name of the top level item</a:t>
            </a:r>
            <a:r>
              <a:rPr lang="en-US" sz="1200"/>
              <a:t> (if the top level item has no name, ‘Untitled’ with index is used as name)</a:t>
            </a:r>
            <a:endParaRPr lang="cs-CZ" sz="1200" b="1"/>
          </a:p>
        </p:txBody>
      </p:sp>
      <p:sp>
        <p:nvSpPr>
          <p:cNvPr id="19" name="TextBox 18">
            <a:extLst>
              <a:ext uri="{FF2B5EF4-FFF2-40B4-BE49-F238E27FC236}">
                <a16:creationId xmlns:a16="http://schemas.microsoft.com/office/drawing/2014/main" id="{BF254974-25DE-404E-B79F-75AA0320A197}"/>
              </a:ext>
            </a:extLst>
          </p:cNvPr>
          <p:cNvSpPr txBox="1"/>
          <p:nvPr/>
        </p:nvSpPr>
        <p:spPr>
          <a:xfrm>
            <a:off x="238993" y="4487242"/>
            <a:ext cx="11657079" cy="461665"/>
          </a:xfrm>
          <a:prstGeom prst="rect">
            <a:avLst/>
          </a:prstGeom>
          <a:noFill/>
        </p:spPr>
        <p:txBody>
          <a:bodyPr wrap="square" rtlCol="0">
            <a:spAutoFit/>
          </a:bodyPr>
          <a:lstStyle/>
          <a:p>
            <a:pPr marL="171450" indent="-171450">
              <a:buFont typeface="Arial" panose="020B0604020202020204" pitchFamily="34" charset="0"/>
              <a:buChar char="•"/>
            </a:pPr>
            <a:r>
              <a:rPr lang="en-US" sz="1200"/>
              <a:t>Just select the </a:t>
            </a:r>
            <a:r>
              <a:rPr lang="en-US" sz="1200" b="1"/>
              <a:t>directory</a:t>
            </a:r>
            <a:r>
              <a:rPr lang="en-US" sz="1200"/>
              <a:t> where you want your spectra to be saved and set the file extension (you can omit the dot, so eg. just write ‘txt’ or ‘csv’), delimiter which is the characted that separates the columns and decimal separator, then click Save</a:t>
            </a:r>
            <a:endParaRPr lang="cs-CZ" sz="1200"/>
          </a:p>
        </p:txBody>
      </p:sp>
      <p:sp>
        <p:nvSpPr>
          <p:cNvPr id="20" name="TextBox 19">
            <a:extLst>
              <a:ext uri="{FF2B5EF4-FFF2-40B4-BE49-F238E27FC236}">
                <a16:creationId xmlns:a16="http://schemas.microsoft.com/office/drawing/2014/main" id="{A180EA05-13BD-40DC-8566-68C6D447A7B3}"/>
              </a:ext>
            </a:extLst>
          </p:cNvPr>
          <p:cNvSpPr txBox="1"/>
          <p:nvPr/>
        </p:nvSpPr>
        <p:spPr>
          <a:xfrm>
            <a:off x="5335480" y="2831215"/>
            <a:ext cx="3420488" cy="369332"/>
          </a:xfrm>
          <a:prstGeom prst="rect">
            <a:avLst/>
          </a:prstGeom>
          <a:noFill/>
        </p:spPr>
        <p:txBody>
          <a:bodyPr wrap="none" rtlCol="0">
            <a:spAutoFit/>
          </a:bodyPr>
          <a:lstStyle/>
          <a:p>
            <a:r>
              <a:rPr lang="en-US"/>
              <a:t>files are saved with </a:t>
            </a:r>
            <a:r>
              <a:rPr lang="en-US" b="1"/>
              <a:t>utf-8 encoding</a:t>
            </a:r>
            <a:endParaRPr lang="cs-CZ" b="1"/>
          </a:p>
        </p:txBody>
      </p:sp>
      <p:sp>
        <p:nvSpPr>
          <p:cNvPr id="21" name="TextBox 20">
            <a:extLst>
              <a:ext uri="{FF2B5EF4-FFF2-40B4-BE49-F238E27FC236}">
                <a16:creationId xmlns:a16="http://schemas.microsoft.com/office/drawing/2014/main" id="{065D8940-4942-46D4-B7E3-D1098D36CCB0}"/>
              </a:ext>
            </a:extLst>
          </p:cNvPr>
          <p:cNvSpPr txBox="1"/>
          <p:nvPr/>
        </p:nvSpPr>
        <p:spPr>
          <a:xfrm>
            <a:off x="238991" y="5362336"/>
            <a:ext cx="11657079" cy="276999"/>
          </a:xfrm>
          <a:prstGeom prst="rect">
            <a:avLst/>
          </a:prstGeom>
          <a:noFill/>
        </p:spPr>
        <p:txBody>
          <a:bodyPr wrap="square" rtlCol="0">
            <a:spAutoFit/>
          </a:bodyPr>
          <a:lstStyle/>
          <a:p>
            <a:pPr marL="171450" indent="-171450">
              <a:buFont typeface="Arial" panose="020B0604020202020204" pitchFamily="34" charset="0"/>
              <a:buChar char="•"/>
            </a:pPr>
            <a:r>
              <a:rPr lang="en-US" sz="1200" b="1"/>
              <a:t>Files</a:t>
            </a:r>
            <a:r>
              <a:rPr lang="en-US" sz="1200"/>
              <a:t> with the same name in the saved directory will be </a:t>
            </a:r>
            <a:r>
              <a:rPr lang="en-US" sz="1200" b="1"/>
              <a:t>overwritten</a:t>
            </a:r>
            <a:r>
              <a:rPr lang="en-US" sz="1200"/>
              <a:t> without notification, beware ot that</a:t>
            </a:r>
            <a:endParaRPr lang="cs-CZ" sz="1200" b="1"/>
          </a:p>
        </p:txBody>
      </p:sp>
      <p:sp>
        <p:nvSpPr>
          <p:cNvPr id="22" name="TextBox 21">
            <a:extLst>
              <a:ext uri="{FF2B5EF4-FFF2-40B4-BE49-F238E27FC236}">
                <a16:creationId xmlns:a16="http://schemas.microsoft.com/office/drawing/2014/main" id="{462A3086-7983-491A-B1A6-A1C34695E5EA}"/>
              </a:ext>
            </a:extLst>
          </p:cNvPr>
          <p:cNvSpPr txBox="1"/>
          <p:nvPr/>
        </p:nvSpPr>
        <p:spPr>
          <a:xfrm>
            <a:off x="238990" y="5766366"/>
            <a:ext cx="11657079" cy="276999"/>
          </a:xfrm>
          <a:prstGeom prst="rect">
            <a:avLst/>
          </a:prstGeom>
          <a:noFill/>
        </p:spPr>
        <p:txBody>
          <a:bodyPr wrap="square" rtlCol="0">
            <a:spAutoFit/>
          </a:bodyPr>
          <a:lstStyle/>
          <a:p>
            <a:pPr marL="171450" indent="-171450">
              <a:buFont typeface="Arial" panose="020B0604020202020204" pitchFamily="34" charset="0"/>
              <a:buChar char="•"/>
            </a:pPr>
            <a:r>
              <a:rPr lang="en-US" sz="1200"/>
              <a:t>For header options, look at settings Export tab</a:t>
            </a:r>
            <a:endParaRPr lang="cs-CZ" sz="1200"/>
          </a:p>
        </p:txBody>
      </p:sp>
    </p:spTree>
    <p:extLst>
      <p:ext uri="{BB962C8B-B14F-4D97-AF65-F5344CB8AC3E}">
        <p14:creationId xmlns:p14="http://schemas.microsoft.com/office/powerpoint/2010/main" val="4028427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D4532F3-4B7C-49EA-86F2-BE298C5A882A}"/>
              </a:ext>
            </a:extLst>
          </p:cNvPr>
          <p:cNvSpPr txBox="1"/>
          <p:nvPr/>
        </p:nvSpPr>
        <p:spPr>
          <a:xfrm>
            <a:off x="6618459" y="3259974"/>
            <a:ext cx="953274" cy="646331"/>
          </a:xfrm>
          <a:prstGeom prst="rect">
            <a:avLst/>
          </a:prstGeom>
          <a:noFill/>
        </p:spPr>
        <p:txBody>
          <a:bodyPr wrap="none" rtlCol="0">
            <a:spAutoFit/>
          </a:bodyPr>
          <a:lstStyle/>
          <a:p>
            <a:r>
              <a:rPr lang="en-US"/>
              <a:t>Rename</a:t>
            </a:r>
          </a:p>
          <a:p>
            <a:r>
              <a:rPr lang="en-US"/>
              <a:t> Items</a:t>
            </a:r>
            <a:endParaRPr lang="cs-CZ"/>
          </a:p>
        </p:txBody>
      </p:sp>
      <p:pic>
        <p:nvPicPr>
          <p:cNvPr id="4" name="Picture 3">
            <a:extLst>
              <a:ext uri="{FF2B5EF4-FFF2-40B4-BE49-F238E27FC236}">
                <a16:creationId xmlns:a16="http://schemas.microsoft.com/office/drawing/2014/main" id="{5B1B1389-FAE0-4960-8864-082E8CFBDBCE}"/>
              </a:ext>
            </a:extLst>
          </p:cNvPr>
          <p:cNvPicPr>
            <a:picLocks noChangeAspect="1"/>
          </p:cNvPicPr>
          <p:nvPr/>
        </p:nvPicPr>
        <p:blipFill rotWithShape="1">
          <a:blip r:embed="rId2"/>
          <a:srcRect l="28107" t="19547" r="26019" b="30097"/>
          <a:stretch/>
        </p:blipFill>
        <p:spPr>
          <a:xfrm>
            <a:off x="3876628" y="2609184"/>
            <a:ext cx="2741831" cy="1692972"/>
          </a:xfrm>
          <a:prstGeom prst="rect">
            <a:avLst/>
          </a:prstGeom>
        </p:spPr>
      </p:pic>
      <p:cxnSp>
        <p:nvCxnSpPr>
          <p:cNvPr id="6" name="Straight Arrow Connector 5">
            <a:extLst>
              <a:ext uri="{FF2B5EF4-FFF2-40B4-BE49-F238E27FC236}">
                <a16:creationId xmlns:a16="http://schemas.microsoft.com/office/drawing/2014/main" id="{BC92D6D7-5183-4977-BF82-3F30259BA7C2}"/>
              </a:ext>
            </a:extLst>
          </p:cNvPr>
          <p:cNvCxnSpPr>
            <a:cxnSpLocks/>
          </p:cNvCxnSpPr>
          <p:nvPr/>
        </p:nvCxnSpPr>
        <p:spPr>
          <a:xfrm flipV="1">
            <a:off x="6618459" y="1952235"/>
            <a:ext cx="674702" cy="6569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F4D58AED-6069-45F7-9D33-5C643B755DA9}"/>
              </a:ext>
            </a:extLst>
          </p:cNvPr>
          <p:cNvSpPr txBox="1"/>
          <p:nvPr/>
        </p:nvSpPr>
        <p:spPr>
          <a:xfrm>
            <a:off x="5035106" y="1540483"/>
            <a:ext cx="2240357" cy="369332"/>
          </a:xfrm>
          <a:prstGeom prst="rect">
            <a:avLst/>
          </a:prstGeom>
          <a:noFill/>
        </p:spPr>
        <p:txBody>
          <a:bodyPr wrap="none" rtlCol="0">
            <a:spAutoFit/>
          </a:bodyPr>
          <a:lstStyle/>
          <a:p>
            <a:r>
              <a:rPr lang="en-US"/>
              <a:t>Select Every n-th Item</a:t>
            </a:r>
            <a:endParaRPr lang="cs-CZ"/>
          </a:p>
        </p:txBody>
      </p:sp>
      <p:pic>
        <p:nvPicPr>
          <p:cNvPr id="9" name="Picture 8">
            <a:extLst>
              <a:ext uri="{FF2B5EF4-FFF2-40B4-BE49-F238E27FC236}">
                <a16:creationId xmlns:a16="http://schemas.microsoft.com/office/drawing/2014/main" id="{73BC4088-3BB9-4465-AFBB-63CA5421BCA0}"/>
              </a:ext>
            </a:extLst>
          </p:cNvPr>
          <p:cNvPicPr>
            <a:picLocks noChangeAspect="1"/>
          </p:cNvPicPr>
          <p:nvPr/>
        </p:nvPicPr>
        <p:blipFill>
          <a:blip r:embed="rId3"/>
          <a:stretch>
            <a:fillRect/>
          </a:stretch>
        </p:blipFill>
        <p:spPr>
          <a:xfrm>
            <a:off x="9324101" y="40845"/>
            <a:ext cx="2755784" cy="1692973"/>
          </a:xfrm>
          <a:prstGeom prst="rect">
            <a:avLst/>
          </a:prstGeom>
        </p:spPr>
      </p:pic>
      <p:sp>
        <p:nvSpPr>
          <p:cNvPr id="10" name="TextBox 9">
            <a:extLst>
              <a:ext uri="{FF2B5EF4-FFF2-40B4-BE49-F238E27FC236}">
                <a16:creationId xmlns:a16="http://schemas.microsoft.com/office/drawing/2014/main" id="{3B02848F-C843-4B84-8106-ED3D0A42D988}"/>
              </a:ext>
            </a:extLst>
          </p:cNvPr>
          <p:cNvSpPr txBox="1"/>
          <p:nvPr/>
        </p:nvSpPr>
        <p:spPr>
          <a:xfrm>
            <a:off x="7571733" y="1844210"/>
            <a:ext cx="923651" cy="276999"/>
          </a:xfrm>
          <a:prstGeom prst="rect">
            <a:avLst/>
          </a:prstGeom>
          <a:noFill/>
        </p:spPr>
        <p:txBody>
          <a:bodyPr wrap="none" rtlCol="0">
            <a:spAutoFit/>
          </a:bodyPr>
          <a:lstStyle/>
          <a:p>
            <a:r>
              <a:rPr lang="en-US" sz="1200"/>
              <a:t>n=3, shift=0</a:t>
            </a:r>
            <a:endParaRPr lang="cs-CZ" sz="1200"/>
          </a:p>
        </p:txBody>
      </p:sp>
      <p:cxnSp>
        <p:nvCxnSpPr>
          <p:cNvPr id="12" name="Straight Arrow Connector 11">
            <a:extLst>
              <a:ext uri="{FF2B5EF4-FFF2-40B4-BE49-F238E27FC236}">
                <a16:creationId xmlns:a16="http://schemas.microsoft.com/office/drawing/2014/main" id="{FA69C3C9-28F4-4E89-BFE9-880457DC9376}"/>
              </a:ext>
            </a:extLst>
          </p:cNvPr>
          <p:cNvCxnSpPr>
            <a:cxnSpLocks/>
          </p:cNvCxnSpPr>
          <p:nvPr/>
        </p:nvCxnSpPr>
        <p:spPr>
          <a:xfrm>
            <a:off x="6618459" y="3583140"/>
            <a:ext cx="6747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8" name="Picture 17">
            <a:extLst>
              <a:ext uri="{FF2B5EF4-FFF2-40B4-BE49-F238E27FC236}">
                <a16:creationId xmlns:a16="http://schemas.microsoft.com/office/drawing/2014/main" id="{2C0F1591-91E8-44F4-A7E1-26F8A7B18C24}"/>
              </a:ext>
            </a:extLst>
          </p:cNvPr>
          <p:cNvPicPr>
            <a:picLocks noChangeAspect="1"/>
          </p:cNvPicPr>
          <p:nvPr/>
        </p:nvPicPr>
        <p:blipFill>
          <a:blip r:embed="rId4"/>
          <a:stretch>
            <a:fillRect/>
          </a:stretch>
        </p:blipFill>
        <p:spPr>
          <a:xfrm>
            <a:off x="7478387" y="3082292"/>
            <a:ext cx="1054941" cy="968982"/>
          </a:xfrm>
          <a:prstGeom prst="rect">
            <a:avLst/>
          </a:prstGeom>
        </p:spPr>
      </p:pic>
      <p:cxnSp>
        <p:nvCxnSpPr>
          <p:cNvPr id="20" name="Straight Arrow Connector 19">
            <a:extLst>
              <a:ext uri="{FF2B5EF4-FFF2-40B4-BE49-F238E27FC236}">
                <a16:creationId xmlns:a16="http://schemas.microsoft.com/office/drawing/2014/main" id="{96CD3FB8-1BE1-4E25-B5B4-AD6FCA5D0FEE}"/>
              </a:ext>
            </a:extLst>
          </p:cNvPr>
          <p:cNvCxnSpPr>
            <a:cxnSpLocks/>
          </p:cNvCxnSpPr>
          <p:nvPr/>
        </p:nvCxnSpPr>
        <p:spPr>
          <a:xfrm>
            <a:off x="8554875" y="3583138"/>
            <a:ext cx="6747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1" name="Picture 20">
            <a:extLst>
              <a:ext uri="{FF2B5EF4-FFF2-40B4-BE49-F238E27FC236}">
                <a16:creationId xmlns:a16="http://schemas.microsoft.com/office/drawing/2014/main" id="{8FDC0D64-1E1E-4694-8294-A04B3E62B5AF}"/>
              </a:ext>
            </a:extLst>
          </p:cNvPr>
          <p:cNvPicPr>
            <a:picLocks noChangeAspect="1"/>
          </p:cNvPicPr>
          <p:nvPr/>
        </p:nvPicPr>
        <p:blipFill>
          <a:blip r:embed="rId5"/>
          <a:stretch>
            <a:fillRect/>
          </a:stretch>
        </p:blipFill>
        <p:spPr>
          <a:xfrm>
            <a:off x="9324101" y="2586799"/>
            <a:ext cx="2741832" cy="1684402"/>
          </a:xfrm>
          <a:prstGeom prst="rect">
            <a:avLst/>
          </a:prstGeom>
        </p:spPr>
      </p:pic>
      <p:sp>
        <p:nvSpPr>
          <p:cNvPr id="22" name="TextBox 21">
            <a:extLst>
              <a:ext uri="{FF2B5EF4-FFF2-40B4-BE49-F238E27FC236}">
                <a16:creationId xmlns:a16="http://schemas.microsoft.com/office/drawing/2014/main" id="{C8556BFF-E8C2-442D-A080-3FD4690D28E9}"/>
              </a:ext>
            </a:extLst>
          </p:cNvPr>
          <p:cNvSpPr txBox="1"/>
          <p:nvPr/>
        </p:nvSpPr>
        <p:spPr>
          <a:xfrm>
            <a:off x="6683046" y="4042655"/>
            <a:ext cx="2546531" cy="276999"/>
          </a:xfrm>
          <a:prstGeom prst="rect">
            <a:avLst/>
          </a:prstGeom>
          <a:noFill/>
        </p:spPr>
        <p:txBody>
          <a:bodyPr wrap="none" rtlCol="0">
            <a:spAutoFit/>
          </a:bodyPr>
          <a:lstStyle/>
          <a:p>
            <a:r>
              <a:rPr lang="en-US" sz="1200"/>
              <a:t>added ‘ us’ after each spectrum name</a:t>
            </a:r>
            <a:endParaRPr lang="cs-CZ" sz="1200"/>
          </a:p>
        </p:txBody>
      </p:sp>
      <p:cxnSp>
        <p:nvCxnSpPr>
          <p:cNvPr id="25" name="Straight Arrow Connector 24">
            <a:extLst>
              <a:ext uri="{FF2B5EF4-FFF2-40B4-BE49-F238E27FC236}">
                <a16:creationId xmlns:a16="http://schemas.microsoft.com/office/drawing/2014/main" id="{961A2927-2879-4449-8498-B006A6860C87}"/>
              </a:ext>
            </a:extLst>
          </p:cNvPr>
          <p:cNvCxnSpPr/>
          <p:nvPr/>
        </p:nvCxnSpPr>
        <p:spPr>
          <a:xfrm>
            <a:off x="5247543" y="4403324"/>
            <a:ext cx="0" cy="6669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F0259BCE-520C-4E9E-B7D6-5B6018B9BBC3}"/>
              </a:ext>
            </a:extLst>
          </p:cNvPr>
          <p:cNvSpPr txBox="1"/>
          <p:nvPr/>
        </p:nvSpPr>
        <p:spPr>
          <a:xfrm>
            <a:off x="5247543" y="4543504"/>
            <a:ext cx="2046714" cy="369332"/>
          </a:xfrm>
          <a:prstGeom prst="rect">
            <a:avLst/>
          </a:prstGeom>
          <a:noFill/>
        </p:spPr>
        <p:txBody>
          <a:bodyPr wrap="none" rtlCol="0">
            <a:spAutoFit/>
          </a:bodyPr>
          <a:lstStyle/>
          <a:p>
            <a:r>
              <a:rPr lang="en-US"/>
              <a:t>Cut to 400 - 700 nm</a:t>
            </a:r>
            <a:endParaRPr lang="cs-CZ"/>
          </a:p>
        </p:txBody>
      </p:sp>
      <p:pic>
        <p:nvPicPr>
          <p:cNvPr id="27" name="Picture 26">
            <a:extLst>
              <a:ext uri="{FF2B5EF4-FFF2-40B4-BE49-F238E27FC236}">
                <a16:creationId xmlns:a16="http://schemas.microsoft.com/office/drawing/2014/main" id="{3F2BC1E6-2F45-4AB5-A509-045583C18137}"/>
              </a:ext>
            </a:extLst>
          </p:cNvPr>
          <p:cNvPicPr>
            <a:picLocks noChangeAspect="1"/>
          </p:cNvPicPr>
          <p:nvPr/>
        </p:nvPicPr>
        <p:blipFill>
          <a:blip r:embed="rId6"/>
          <a:stretch>
            <a:fillRect/>
          </a:stretch>
        </p:blipFill>
        <p:spPr>
          <a:xfrm>
            <a:off x="5052804" y="5096591"/>
            <a:ext cx="2762917" cy="1697355"/>
          </a:xfrm>
          <a:prstGeom prst="rect">
            <a:avLst/>
          </a:prstGeom>
        </p:spPr>
      </p:pic>
      <p:sp>
        <p:nvSpPr>
          <p:cNvPr id="31" name="TextBox 30">
            <a:extLst>
              <a:ext uri="{FF2B5EF4-FFF2-40B4-BE49-F238E27FC236}">
                <a16:creationId xmlns:a16="http://schemas.microsoft.com/office/drawing/2014/main" id="{97E93205-2267-4C85-B4EF-BBA1E4D96405}"/>
              </a:ext>
            </a:extLst>
          </p:cNvPr>
          <p:cNvSpPr txBox="1"/>
          <p:nvPr/>
        </p:nvSpPr>
        <p:spPr>
          <a:xfrm>
            <a:off x="3183217" y="5498807"/>
            <a:ext cx="1686552" cy="369332"/>
          </a:xfrm>
          <a:prstGeom prst="rect">
            <a:avLst/>
          </a:prstGeom>
          <a:noFill/>
        </p:spPr>
        <p:txBody>
          <a:bodyPr wrap="none" rtlCol="0">
            <a:spAutoFit/>
          </a:bodyPr>
          <a:lstStyle/>
          <a:p>
            <a:r>
              <a:rPr lang="en-US"/>
              <a:t>Baseline correct</a:t>
            </a:r>
            <a:endParaRPr lang="cs-CZ"/>
          </a:p>
        </p:txBody>
      </p:sp>
      <p:pic>
        <p:nvPicPr>
          <p:cNvPr id="33" name="Picture 32">
            <a:extLst>
              <a:ext uri="{FF2B5EF4-FFF2-40B4-BE49-F238E27FC236}">
                <a16:creationId xmlns:a16="http://schemas.microsoft.com/office/drawing/2014/main" id="{FC4EFBDE-FBDA-4869-8DEB-0E5CF9042C39}"/>
              </a:ext>
            </a:extLst>
          </p:cNvPr>
          <p:cNvPicPr>
            <a:picLocks noChangeAspect="1"/>
          </p:cNvPicPr>
          <p:nvPr/>
        </p:nvPicPr>
        <p:blipFill>
          <a:blip r:embed="rId7"/>
          <a:stretch>
            <a:fillRect/>
          </a:stretch>
        </p:blipFill>
        <p:spPr>
          <a:xfrm>
            <a:off x="94418" y="5134877"/>
            <a:ext cx="2762917" cy="1697355"/>
          </a:xfrm>
          <a:prstGeom prst="rect">
            <a:avLst/>
          </a:prstGeom>
        </p:spPr>
      </p:pic>
      <p:sp>
        <p:nvSpPr>
          <p:cNvPr id="32" name="TextBox 31">
            <a:extLst>
              <a:ext uri="{FF2B5EF4-FFF2-40B4-BE49-F238E27FC236}">
                <a16:creationId xmlns:a16="http://schemas.microsoft.com/office/drawing/2014/main" id="{8FCF79CD-36D5-4350-8035-935D2D720983}"/>
              </a:ext>
            </a:extLst>
          </p:cNvPr>
          <p:cNvSpPr txBox="1"/>
          <p:nvPr/>
        </p:nvSpPr>
        <p:spPr>
          <a:xfrm>
            <a:off x="2903352" y="6018556"/>
            <a:ext cx="2344191" cy="738664"/>
          </a:xfrm>
          <a:prstGeom prst="rect">
            <a:avLst/>
          </a:prstGeom>
          <a:noFill/>
        </p:spPr>
        <p:txBody>
          <a:bodyPr wrap="square" rtlCol="0">
            <a:spAutoFit/>
          </a:bodyPr>
          <a:lstStyle/>
          <a:p>
            <a:r>
              <a:rPr lang="en-US" sz="1050"/>
              <a:t>this should not be done for transient spectra this way, here just for demonstration purposes (subtracted average from 410-470 nm)</a:t>
            </a:r>
            <a:endParaRPr lang="cs-CZ" sz="1050"/>
          </a:p>
        </p:txBody>
      </p:sp>
      <p:pic>
        <p:nvPicPr>
          <p:cNvPr id="34" name="Picture 33">
            <a:extLst>
              <a:ext uri="{FF2B5EF4-FFF2-40B4-BE49-F238E27FC236}">
                <a16:creationId xmlns:a16="http://schemas.microsoft.com/office/drawing/2014/main" id="{E48EA846-20F1-4B37-8354-CEBED9B0A4B1}"/>
              </a:ext>
            </a:extLst>
          </p:cNvPr>
          <p:cNvPicPr>
            <a:picLocks noChangeAspect="1"/>
          </p:cNvPicPr>
          <p:nvPr/>
        </p:nvPicPr>
        <p:blipFill>
          <a:blip r:embed="rId8"/>
          <a:stretch>
            <a:fillRect/>
          </a:stretch>
        </p:blipFill>
        <p:spPr>
          <a:xfrm>
            <a:off x="34286" y="2511667"/>
            <a:ext cx="2762917" cy="1697355"/>
          </a:xfrm>
          <a:prstGeom prst="rect">
            <a:avLst/>
          </a:prstGeom>
        </p:spPr>
      </p:pic>
      <p:cxnSp>
        <p:nvCxnSpPr>
          <p:cNvPr id="36" name="Straight Arrow Connector 35">
            <a:extLst>
              <a:ext uri="{FF2B5EF4-FFF2-40B4-BE49-F238E27FC236}">
                <a16:creationId xmlns:a16="http://schemas.microsoft.com/office/drawing/2014/main" id="{B9311230-663E-46E4-9865-5E18097EF026}"/>
              </a:ext>
            </a:extLst>
          </p:cNvPr>
          <p:cNvCxnSpPr>
            <a:cxnSpLocks/>
          </p:cNvCxnSpPr>
          <p:nvPr/>
        </p:nvCxnSpPr>
        <p:spPr>
          <a:xfrm flipH="1">
            <a:off x="3183217" y="5893616"/>
            <a:ext cx="14613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TextBox 38">
            <a:extLst>
              <a:ext uri="{FF2B5EF4-FFF2-40B4-BE49-F238E27FC236}">
                <a16:creationId xmlns:a16="http://schemas.microsoft.com/office/drawing/2014/main" id="{2A9AFCB5-8AC2-4DAE-A7C7-EC645D0362D3}"/>
              </a:ext>
            </a:extLst>
          </p:cNvPr>
          <p:cNvSpPr txBox="1"/>
          <p:nvPr/>
        </p:nvSpPr>
        <p:spPr>
          <a:xfrm>
            <a:off x="274762" y="4310591"/>
            <a:ext cx="1138068" cy="369332"/>
          </a:xfrm>
          <a:prstGeom prst="rect">
            <a:avLst/>
          </a:prstGeom>
          <a:noFill/>
        </p:spPr>
        <p:txBody>
          <a:bodyPr wrap="none" rtlCol="0">
            <a:spAutoFit/>
          </a:bodyPr>
          <a:lstStyle/>
          <a:p>
            <a:r>
              <a:rPr lang="en-US"/>
              <a:t>Normalize</a:t>
            </a:r>
            <a:endParaRPr lang="cs-CZ"/>
          </a:p>
        </p:txBody>
      </p:sp>
      <p:sp>
        <p:nvSpPr>
          <p:cNvPr id="40" name="TextBox 39">
            <a:extLst>
              <a:ext uri="{FF2B5EF4-FFF2-40B4-BE49-F238E27FC236}">
                <a16:creationId xmlns:a16="http://schemas.microsoft.com/office/drawing/2014/main" id="{C8261E4A-EC94-41DC-B7F3-1DE08C9BE13E}"/>
              </a:ext>
            </a:extLst>
          </p:cNvPr>
          <p:cNvSpPr txBox="1"/>
          <p:nvPr/>
        </p:nvSpPr>
        <p:spPr>
          <a:xfrm>
            <a:off x="1646226" y="4390674"/>
            <a:ext cx="1108486" cy="461665"/>
          </a:xfrm>
          <a:prstGeom prst="rect">
            <a:avLst/>
          </a:prstGeom>
          <a:noFill/>
        </p:spPr>
        <p:txBody>
          <a:bodyPr wrap="square" rtlCol="0">
            <a:spAutoFit/>
          </a:bodyPr>
          <a:lstStyle/>
          <a:p>
            <a:r>
              <a:rPr lang="en-US" sz="1200"/>
              <a:t>plotted only up to 2 us</a:t>
            </a:r>
            <a:endParaRPr lang="cs-CZ" sz="1200"/>
          </a:p>
        </p:txBody>
      </p:sp>
      <p:cxnSp>
        <p:nvCxnSpPr>
          <p:cNvPr id="42" name="Straight Arrow Connector 41">
            <a:extLst>
              <a:ext uri="{FF2B5EF4-FFF2-40B4-BE49-F238E27FC236}">
                <a16:creationId xmlns:a16="http://schemas.microsoft.com/office/drawing/2014/main" id="{821ED31D-704B-44DD-BA26-EB2D546F6FB0}"/>
              </a:ext>
            </a:extLst>
          </p:cNvPr>
          <p:cNvCxnSpPr>
            <a:cxnSpLocks/>
          </p:cNvCxnSpPr>
          <p:nvPr/>
        </p:nvCxnSpPr>
        <p:spPr>
          <a:xfrm flipH="1" flipV="1">
            <a:off x="3750356" y="1807803"/>
            <a:ext cx="104922" cy="32262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4" name="Picture 43">
            <a:extLst>
              <a:ext uri="{FF2B5EF4-FFF2-40B4-BE49-F238E27FC236}">
                <a16:creationId xmlns:a16="http://schemas.microsoft.com/office/drawing/2014/main" id="{4E01490E-1F84-4BC1-AFF2-A84096CAA9B1}"/>
              </a:ext>
            </a:extLst>
          </p:cNvPr>
          <p:cNvPicPr>
            <a:picLocks noChangeAspect="1"/>
          </p:cNvPicPr>
          <p:nvPr/>
        </p:nvPicPr>
        <p:blipFill>
          <a:blip r:embed="rId9"/>
          <a:stretch>
            <a:fillRect/>
          </a:stretch>
        </p:blipFill>
        <p:spPr>
          <a:xfrm>
            <a:off x="7187006" y="1213572"/>
            <a:ext cx="1637701" cy="657212"/>
          </a:xfrm>
          <a:prstGeom prst="rect">
            <a:avLst/>
          </a:prstGeom>
        </p:spPr>
      </p:pic>
      <p:cxnSp>
        <p:nvCxnSpPr>
          <p:cNvPr id="45" name="Straight Arrow Connector 44">
            <a:extLst>
              <a:ext uri="{FF2B5EF4-FFF2-40B4-BE49-F238E27FC236}">
                <a16:creationId xmlns:a16="http://schemas.microsoft.com/office/drawing/2014/main" id="{D7E69574-390B-4AD6-8094-D34621B5A972}"/>
              </a:ext>
            </a:extLst>
          </p:cNvPr>
          <p:cNvCxnSpPr>
            <a:cxnSpLocks/>
          </p:cNvCxnSpPr>
          <p:nvPr/>
        </p:nvCxnSpPr>
        <p:spPr>
          <a:xfrm>
            <a:off x="8824707" y="1345906"/>
            <a:ext cx="49939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7" name="TextBox 46">
            <a:extLst>
              <a:ext uri="{FF2B5EF4-FFF2-40B4-BE49-F238E27FC236}">
                <a16:creationId xmlns:a16="http://schemas.microsoft.com/office/drawing/2014/main" id="{19090835-004E-4766-A50D-063EB9AF7C9F}"/>
              </a:ext>
            </a:extLst>
          </p:cNvPr>
          <p:cNvSpPr txBox="1"/>
          <p:nvPr/>
        </p:nvSpPr>
        <p:spPr>
          <a:xfrm>
            <a:off x="3792913" y="1870784"/>
            <a:ext cx="1227003" cy="369332"/>
          </a:xfrm>
          <a:prstGeom prst="rect">
            <a:avLst/>
          </a:prstGeom>
          <a:noFill/>
        </p:spPr>
        <p:txBody>
          <a:bodyPr wrap="none" rtlCol="0">
            <a:spAutoFit/>
          </a:bodyPr>
          <a:lstStyle/>
          <a:p>
            <a:r>
              <a:rPr lang="en-US"/>
              <a:t>Interpolate</a:t>
            </a:r>
            <a:endParaRPr lang="cs-CZ"/>
          </a:p>
        </p:txBody>
      </p:sp>
      <p:pic>
        <p:nvPicPr>
          <p:cNvPr id="49" name="Picture 48">
            <a:extLst>
              <a:ext uri="{FF2B5EF4-FFF2-40B4-BE49-F238E27FC236}">
                <a16:creationId xmlns:a16="http://schemas.microsoft.com/office/drawing/2014/main" id="{855FA0CD-C320-47D3-AAB9-F748DCE9E7FF}"/>
              </a:ext>
            </a:extLst>
          </p:cNvPr>
          <p:cNvPicPr>
            <a:picLocks noChangeAspect="1"/>
          </p:cNvPicPr>
          <p:nvPr/>
        </p:nvPicPr>
        <p:blipFill>
          <a:blip r:embed="rId10"/>
          <a:stretch>
            <a:fillRect/>
          </a:stretch>
        </p:blipFill>
        <p:spPr>
          <a:xfrm>
            <a:off x="3225357" y="810154"/>
            <a:ext cx="1300152" cy="878874"/>
          </a:xfrm>
          <a:prstGeom prst="rect">
            <a:avLst/>
          </a:prstGeom>
        </p:spPr>
      </p:pic>
      <p:pic>
        <p:nvPicPr>
          <p:cNvPr id="50" name="Picture 49">
            <a:extLst>
              <a:ext uri="{FF2B5EF4-FFF2-40B4-BE49-F238E27FC236}">
                <a16:creationId xmlns:a16="http://schemas.microsoft.com/office/drawing/2014/main" id="{3FBF7C60-CB24-4C8B-BACF-79FE13E86C47}"/>
              </a:ext>
            </a:extLst>
          </p:cNvPr>
          <p:cNvPicPr>
            <a:picLocks noChangeAspect="1"/>
          </p:cNvPicPr>
          <p:nvPr/>
        </p:nvPicPr>
        <p:blipFill>
          <a:blip r:embed="rId11"/>
          <a:stretch>
            <a:fillRect/>
          </a:stretch>
        </p:blipFill>
        <p:spPr>
          <a:xfrm>
            <a:off x="123921" y="173429"/>
            <a:ext cx="2762917" cy="1697355"/>
          </a:xfrm>
          <a:prstGeom prst="rect">
            <a:avLst/>
          </a:prstGeom>
        </p:spPr>
      </p:pic>
      <p:cxnSp>
        <p:nvCxnSpPr>
          <p:cNvPr id="53" name="Straight Arrow Connector 52">
            <a:extLst>
              <a:ext uri="{FF2B5EF4-FFF2-40B4-BE49-F238E27FC236}">
                <a16:creationId xmlns:a16="http://schemas.microsoft.com/office/drawing/2014/main" id="{78B3F016-196A-4A76-A0C2-CD0A2CC0FD11}"/>
              </a:ext>
            </a:extLst>
          </p:cNvPr>
          <p:cNvCxnSpPr>
            <a:stCxn id="49" idx="1"/>
          </p:cNvCxnSpPr>
          <p:nvPr/>
        </p:nvCxnSpPr>
        <p:spPr>
          <a:xfrm flipH="1" flipV="1">
            <a:off x="2896034" y="1241902"/>
            <a:ext cx="329323" cy="76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8C000522-CFBA-47B5-A5B4-CCAD4F4B8EAA}"/>
              </a:ext>
            </a:extLst>
          </p:cNvPr>
          <p:cNvSpPr txBox="1"/>
          <p:nvPr/>
        </p:nvSpPr>
        <p:spPr>
          <a:xfrm>
            <a:off x="3819547" y="2256723"/>
            <a:ext cx="3075890" cy="276999"/>
          </a:xfrm>
          <a:prstGeom prst="rect">
            <a:avLst/>
          </a:prstGeom>
          <a:noFill/>
        </p:spPr>
        <p:txBody>
          <a:bodyPr wrap="square" rtlCol="0">
            <a:spAutoFit/>
          </a:bodyPr>
          <a:lstStyle/>
          <a:p>
            <a:r>
              <a:rPr lang="en-US" sz="1200"/>
              <a:t>here - change the spacing from 2 nm to 1 nm</a:t>
            </a:r>
            <a:endParaRPr lang="cs-CZ" sz="1200"/>
          </a:p>
        </p:txBody>
      </p:sp>
      <p:sp>
        <p:nvSpPr>
          <p:cNvPr id="55" name="TextBox 54">
            <a:extLst>
              <a:ext uri="{FF2B5EF4-FFF2-40B4-BE49-F238E27FC236}">
                <a16:creationId xmlns:a16="http://schemas.microsoft.com/office/drawing/2014/main" id="{7F701170-A970-419D-9C3C-7C4470A99716}"/>
              </a:ext>
            </a:extLst>
          </p:cNvPr>
          <p:cNvSpPr txBox="1"/>
          <p:nvPr/>
        </p:nvSpPr>
        <p:spPr>
          <a:xfrm>
            <a:off x="-23382" y="1876323"/>
            <a:ext cx="3783407" cy="507831"/>
          </a:xfrm>
          <a:prstGeom prst="rect">
            <a:avLst/>
          </a:prstGeom>
          <a:noFill/>
        </p:spPr>
        <p:txBody>
          <a:bodyPr wrap="square" rtlCol="0">
            <a:spAutoFit/>
          </a:bodyPr>
          <a:lstStyle/>
          <a:p>
            <a:r>
              <a:rPr lang="en-US" sz="900"/>
              <a:t>the number of points doubled from 151 to 301 and spacing is changed from ‘r2’ to ‘r1’, the shape of spectra is unchanged, because we upsampled by linear interpolation (increased the number of points)</a:t>
            </a:r>
            <a:endParaRPr lang="cs-CZ" sz="900"/>
          </a:p>
        </p:txBody>
      </p:sp>
      <p:sp>
        <p:nvSpPr>
          <p:cNvPr id="59" name="TextBox 58">
            <a:extLst>
              <a:ext uri="{FF2B5EF4-FFF2-40B4-BE49-F238E27FC236}">
                <a16:creationId xmlns:a16="http://schemas.microsoft.com/office/drawing/2014/main" id="{3FE3C9DC-E823-4604-8CBF-0925898309BF}"/>
              </a:ext>
            </a:extLst>
          </p:cNvPr>
          <p:cNvSpPr txBox="1"/>
          <p:nvPr/>
        </p:nvSpPr>
        <p:spPr>
          <a:xfrm>
            <a:off x="3783828" y="2131784"/>
            <a:ext cx="3274210" cy="230832"/>
          </a:xfrm>
          <a:prstGeom prst="rect">
            <a:avLst/>
          </a:prstGeom>
          <a:noFill/>
        </p:spPr>
        <p:txBody>
          <a:bodyPr wrap="square" rtlCol="0">
            <a:spAutoFit/>
          </a:bodyPr>
          <a:lstStyle/>
          <a:p>
            <a:pPr marL="171450" indent="-171450">
              <a:buFont typeface="Arial" panose="020B0604020202020204" pitchFamily="34" charset="0"/>
              <a:buChar char="•"/>
            </a:pPr>
            <a:r>
              <a:rPr lang="en-US" sz="900"/>
              <a:t>used for example to change irregular spacing to regular</a:t>
            </a:r>
            <a:endParaRPr lang="cs-CZ" sz="900"/>
          </a:p>
        </p:txBody>
      </p:sp>
      <p:sp>
        <p:nvSpPr>
          <p:cNvPr id="60" name="TextBox 59">
            <a:extLst>
              <a:ext uri="{FF2B5EF4-FFF2-40B4-BE49-F238E27FC236}">
                <a16:creationId xmlns:a16="http://schemas.microsoft.com/office/drawing/2014/main" id="{678FD458-5A27-42F9-8882-F46C9637DC9F}"/>
              </a:ext>
            </a:extLst>
          </p:cNvPr>
          <p:cNvSpPr txBox="1"/>
          <p:nvPr/>
        </p:nvSpPr>
        <p:spPr>
          <a:xfrm>
            <a:off x="8660337" y="5524968"/>
            <a:ext cx="3274210" cy="600164"/>
          </a:xfrm>
          <a:prstGeom prst="rect">
            <a:avLst/>
          </a:prstGeom>
          <a:noFill/>
        </p:spPr>
        <p:txBody>
          <a:bodyPr wrap="square" rtlCol="0">
            <a:spAutoFit/>
          </a:bodyPr>
          <a:lstStyle/>
          <a:p>
            <a:pPr marL="171450" indent="-171450">
              <a:buFont typeface="Arial" panose="020B0604020202020204" pitchFamily="34" charset="0"/>
              <a:buChar char="•"/>
            </a:pPr>
            <a:r>
              <a:rPr lang="en-US" sz="1100"/>
              <a:t>Extend by zeros only extends the spectra by zeros for selected x range, while keeping the spacing the same as original spectrum</a:t>
            </a:r>
            <a:endParaRPr lang="cs-CZ" sz="1100"/>
          </a:p>
        </p:txBody>
      </p:sp>
      <p:sp>
        <p:nvSpPr>
          <p:cNvPr id="61" name="TextBox 60">
            <a:extLst>
              <a:ext uri="{FF2B5EF4-FFF2-40B4-BE49-F238E27FC236}">
                <a16:creationId xmlns:a16="http://schemas.microsoft.com/office/drawing/2014/main" id="{49D2C757-1A3B-4C52-AEE6-15EB8062DC8A}"/>
              </a:ext>
            </a:extLst>
          </p:cNvPr>
          <p:cNvSpPr txBox="1"/>
          <p:nvPr/>
        </p:nvSpPr>
        <p:spPr>
          <a:xfrm>
            <a:off x="5201919" y="219490"/>
            <a:ext cx="2893677" cy="461665"/>
          </a:xfrm>
          <a:prstGeom prst="rect">
            <a:avLst/>
          </a:prstGeom>
          <a:noFill/>
        </p:spPr>
        <p:txBody>
          <a:bodyPr wrap="none" rtlCol="0">
            <a:spAutoFit/>
          </a:bodyPr>
          <a:lstStyle/>
          <a:p>
            <a:r>
              <a:rPr lang="en-US" sz="2400" b="1"/>
              <a:t>Operations Overview</a:t>
            </a:r>
            <a:endParaRPr lang="cs-CZ" sz="2400" b="1" dirty="0"/>
          </a:p>
        </p:txBody>
      </p:sp>
      <p:sp>
        <p:nvSpPr>
          <p:cNvPr id="62" name="Rectangle 61">
            <a:extLst>
              <a:ext uri="{FF2B5EF4-FFF2-40B4-BE49-F238E27FC236}">
                <a16:creationId xmlns:a16="http://schemas.microsoft.com/office/drawing/2014/main" id="{A6172B57-CAD2-4D6F-A343-6E4E0E0C46A9}"/>
              </a:ext>
            </a:extLst>
          </p:cNvPr>
          <p:cNvSpPr/>
          <p:nvPr/>
        </p:nvSpPr>
        <p:spPr>
          <a:xfrm>
            <a:off x="678304" y="539720"/>
            <a:ext cx="159896" cy="122430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sp>
        <p:nvSpPr>
          <p:cNvPr id="63" name="Rectangle 62">
            <a:extLst>
              <a:ext uri="{FF2B5EF4-FFF2-40B4-BE49-F238E27FC236}">
                <a16:creationId xmlns:a16="http://schemas.microsoft.com/office/drawing/2014/main" id="{5C5384BB-0117-4C46-844D-CF720CB96CBE}"/>
              </a:ext>
            </a:extLst>
          </p:cNvPr>
          <p:cNvSpPr/>
          <p:nvPr/>
        </p:nvSpPr>
        <p:spPr>
          <a:xfrm>
            <a:off x="5612184" y="5524968"/>
            <a:ext cx="159896" cy="116802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cxnSp>
        <p:nvCxnSpPr>
          <p:cNvPr id="66" name="Straight Arrow Connector 65">
            <a:extLst>
              <a:ext uri="{FF2B5EF4-FFF2-40B4-BE49-F238E27FC236}">
                <a16:creationId xmlns:a16="http://schemas.microsoft.com/office/drawing/2014/main" id="{E65B9DD5-747A-4B3D-AFC1-5F0B9B13C656}"/>
              </a:ext>
            </a:extLst>
          </p:cNvPr>
          <p:cNvCxnSpPr>
            <a:endCxn id="34" idx="2"/>
          </p:cNvCxnSpPr>
          <p:nvPr/>
        </p:nvCxnSpPr>
        <p:spPr>
          <a:xfrm flipV="1">
            <a:off x="1415744" y="4209022"/>
            <a:ext cx="1" cy="8392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9" name="Straight Connector 68">
            <a:extLst>
              <a:ext uri="{FF2B5EF4-FFF2-40B4-BE49-F238E27FC236}">
                <a16:creationId xmlns:a16="http://schemas.microsoft.com/office/drawing/2014/main" id="{6C95F103-3A60-49BF-9F26-FF36F711D8E0}"/>
              </a:ext>
            </a:extLst>
          </p:cNvPr>
          <p:cNvCxnSpPr>
            <a:cxnSpLocks/>
          </p:cNvCxnSpPr>
          <p:nvPr/>
        </p:nvCxnSpPr>
        <p:spPr>
          <a:xfrm flipH="1" flipV="1">
            <a:off x="3851358" y="5034100"/>
            <a:ext cx="1163359" cy="28933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22811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C9FB41A-D617-4C99-8A9A-C18AFF900455}"/>
              </a:ext>
            </a:extLst>
          </p:cNvPr>
          <p:cNvGrpSpPr/>
          <p:nvPr/>
        </p:nvGrpSpPr>
        <p:grpSpPr>
          <a:xfrm>
            <a:off x="396616" y="1342105"/>
            <a:ext cx="10784205" cy="4760842"/>
            <a:chOff x="396616" y="1342105"/>
            <a:chExt cx="10784205" cy="4760842"/>
          </a:xfrm>
        </p:grpSpPr>
        <p:pic>
          <p:nvPicPr>
            <p:cNvPr id="8" name="Picture 7">
              <a:extLst>
                <a:ext uri="{FF2B5EF4-FFF2-40B4-BE49-F238E27FC236}">
                  <a16:creationId xmlns:a16="http://schemas.microsoft.com/office/drawing/2014/main" id="{01DFFF5D-D191-410E-A81A-1CD0CD3EC8BD}"/>
                </a:ext>
              </a:extLst>
            </p:cNvPr>
            <p:cNvPicPr>
              <a:picLocks noChangeAspect="1"/>
            </p:cNvPicPr>
            <p:nvPr/>
          </p:nvPicPr>
          <p:blipFill>
            <a:blip r:embed="rId3"/>
            <a:stretch>
              <a:fillRect/>
            </a:stretch>
          </p:blipFill>
          <p:spPr>
            <a:xfrm>
              <a:off x="3991351" y="1342105"/>
              <a:ext cx="3594735" cy="4749165"/>
            </a:xfrm>
            <a:prstGeom prst="rect">
              <a:avLst/>
            </a:prstGeom>
          </p:spPr>
        </p:pic>
        <p:pic>
          <p:nvPicPr>
            <p:cNvPr id="3" name="Picture 2">
              <a:extLst>
                <a:ext uri="{FF2B5EF4-FFF2-40B4-BE49-F238E27FC236}">
                  <a16:creationId xmlns:a16="http://schemas.microsoft.com/office/drawing/2014/main" id="{2DF2FB31-64E6-4442-BBAE-506A42499235}"/>
                </a:ext>
              </a:extLst>
            </p:cNvPr>
            <p:cNvPicPr>
              <a:picLocks noChangeAspect="1"/>
            </p:cNvPicPr>
            <p:nvPr/>
          </p:nvPicPr>
          <p:blipFill>
            <a:blip r:embed="rId4"/>
            <a:stretch>
              <a:fillRect/>
            </a:stretch>
          </p:blipFill>
          <p:spPr>
            <a:xfrm>
              <a:off x="396616" y="1342105"/>
              <a:ext cx="3594735" cy="4749165"/>
            </a:xfrm>
            <a:prstGeom prst="rect">
              <a:avLst/>
            </a:prstGeom>
          </p:spPr>
        </p:pic>
        <p:pic>
          <p:nvPicPr>
            <p:cNvPr id="16" name="Picture 15">
              <a:extLst>
                <a:ext uri="{FF2B5EF4-FFF2-40B4-BE49-F238E27FC236}">
                  <a16:creationId xmlns:a16="http://schemas.microsoft.com/office/drawing/2014/main" id="{63652DCA-564E-4CB2-8DAB-71F296CBC142}"/>
                </a:ext>
              </a:extLst>
            </p:cNvPr>
            <p:cNvPicPr>
              <a:picLocks noChangeAspect="1"/>
            </p:cNvPicPr>
            <p:nvPr/>
          </p:nvPicPr>
          <p:blipFill>
            <a:blip r:embed="rId5"/>
            <a:stretch>
              <a:fillRect/>
            </a:stretch>
          </p:blipFill>
          <p:spPr>
            <a:xfrm>
              <a:off x="7586086" y="1353782"/>
              <a:ext cx="3594735" cy="4749165"/>
            </a:xfrm>
            <a:prstGeom prst="rect">
              <a:avLst/>
            </a:prstGeom>
          </p:spPr>
        </p:pic>
      </p:grpSp>
      <p:sp>
        <p:nvSpPr>
          <p:cNvPr id="7" name="TextBox 6">
            <a:extLst>
              <a:ext uri="{FF2B5EF4-FFF2-40B4-BE49-F238E27FC236}">
                <a16:creationId xmlns:a16="http://schemas.microsoft.com/office/drawing/2014/main" id="{925A9CFF-7374-4AAD-AAE7-E3145B4C4414}"/>
              </a:ext>
            </a:extLst>
          </p:cNvPr>
          <p:cNvSpPr txBox="1"/>
          <p:nvPr/>
        </p:nvSpPr>
        <p:spPr>
          <a:xfrm>
            <a:off x="495581" y="220240"/>
            <a:ext cx="1204882" cy="461665"/>
          </a:xfrm>
          <a:prstGeom prst="rect">
            <a:avLst/>
          </a:prstGeom>
          <a:noFill/>
        </p:spPr>
        <p:txBody>
          <a:bodyPr wrap="none" rtlCol="0">
            <a:spAutoFit/>
          </a:bodyPr>
          <a:lstStyle/>
          <a:p>
            <a:r>
              <a:rPr lang="en-US" sz="2400" b="1" dirty="0"/>
              <a:t>Settings</a:t>
            </a:r>
            <a:endParaRPr lang="cs-CZ" sz="2400" b="1" dirty="0"/>
          </a:p>
        </p:txBody>
      </p:sp>
      <p:sp>
        <p:nvSpPr>
          <p:cNvPr id="10" name="TextBox 9">
            <a:extLst>
              <a:ext uri="{FF2B5EF4-FFF2-40B4-BE49-F238E27FC236}">
                <a16:creationId xmlns:a16="http://schemas.microsoft.com/office/drawing/2014/main" id="{5522027E-E864-4572-BEFB-87E279581523}"/>
              </a:ext>
            </a:extLst>
          </p:cNvPr>
          <p:cNvSpPr txBox="1"/>
          <p:nvPr/>
        </p:nvSpPr>
        <p:spPr>
          <a:xfrm>
            <a:off x="142929" y="630292"/>
            <a:ext cx="11906141"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t>most important part, sets how to import files (sets the</a:t>
            </a:r>
            <a:r>
              <a:rPr lang="en-US" sz="1050" b="1" dirty="0"/>
              <a:t> line delimiter</a:t>
            </a:r>
            <a:r>
              <a:rPr lang="en-US" sz="1050" dirty="0"/>
              <a:t> and </a:t>
            </a:r>
            <a:r>
              <a:rPr lang="en-US" sz="1050" b="1" dirty="0"/>
              <a:t>decimal </a:t>
            </a:r>
            <a:r>
              <a:rPr lang="en-US" sz="1050" b="1"/>
              <a:t>separator</a:t>
            </a:r>
            <a:r>
              <a:rPr lang="en-US" sz="1050"/>
              <a:t>) for different kind of files, for files, that has for example empty entries (only delimiter eg. two commas) at the beginning of the file, sets the number of columns that will be skipped, or there is an option that will remove all empty entries from each line, please, consider these options based on the file you are trying to import</a:t>
            </a:r>
          </a:p>
          <a:p>
            <a:pPr marL="171450" indent="-171450">
              <a:buFont typeface="Arial" panose="020B0604020202020204" pitchFamily="34" charset="0"/>
              <a:buChar char="•"/>
            </a:pPr>
            <a:r>
              <a:rPr lang="en-US" sz="1050"/>
              <a:t>the CSV file is parsed using the csv module for python</a:t>
            </a:r>
            <a:endParaRPr lang="en-US" sz="1050" dirty="0"/>
          </a:p>
          <a:p>
            <a:pPr marL="171450" indent="-171450">
              <a:buFont typeface="Arial" panose="020B0604020202020204" pitchFamily="34" charset="0"/>
              <a:buChar char="•"/>
            </a:pPr>
            <a:r>
              <a:rPr lang="en-US" sz="1050" dirty="0"/>
              <a:t>delimiter for dx file is space - “ “ (not visible)</a:t>
            </a:r>
          </a:p>
        </p:txBody>
      </p:sp>
      <p:sp>
        <p:nvSpPr>
          <p:cNvPr id="11" name="Rectangle 10">
            <a:extLst>
              <a:ext uri="{FF2B5EF4-FFF2-40B4-BE49-F238E27FC236}">
                <a16:creationId xmlns:a16="http://schemas.microsoft.com/office/drawing/2014/main" id="{1AB5AB98-156B-4161-967F-29CA3E9F961E}"/>
              </a:ext>
            </a:extLst>
          </p:cNvPr>
          <p:cNvSpPr/>
          <p:nvPr/>
        </p:nvSpPr>
        <p:spPr>
          <a:xfrm>
            <a:off x="540974" y="2297430"/>
            <a:ext cx="3303316" cy="125348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sp>
        <p:nvSpPr>
          <p:cNvPr id="12" name="TextBox 11">
            <a:extLst>
              <a:ext uri="{FF2B5EF4-FFF2-40B4-BE49-F238E27FC236}">
                <a16:creationId xmlns:a16="http://schemas.microsoft.com/office/drawing/2014/main" id="{944DB755-1C80-41C2-AB6E-E0722611DA6F}"/>
              </a:ext>
            </a:extLst>
          </p:cNvPr>
          <p:cNvSpPr txBox="1"/>
          <p:nvPr/>
        </p:nvSpPr>
        <p:spPr>
          <a:xfrm>
            <a:off x="71732" y="6219319"/>
            <a:ext cx="11817814" cy="415498"/>
          </a:xfrm>
          <a:prstGeom prst="rect">
            <a:avLst/>
          </a:prstGeom>
          <a:noFill/>
        </p:spPr>
        <p:txBody>
          <a:bodyPr wrap="square" rtlCol="0">
            <a:spAutoFit/>
          </a:bodyPr>
          <a:lstStyle/>
          <a:p>
            <a:r>
              <a:rPr lang="en-US" sz="1050" dirty="0"/>
              <a:t>When copying data from Excel, Excel saves data into clipboard in many formats, text and XML raw data format among others. Data in text are saved as they are seen in Excel (when rounding is on, values may be saved without full decimal precision). To import data copied from Excel with full decimal precision, raw Excel XML data has to be parsed. Therefore, for full decimal precision, keep this checkbox unchecked.</a:t>
            </a:r>
          </a:p>
        </p:txBody>
      </p:sp>
      <p:sp>
        <p:nvSpPr>
          <p:cNvPr id="13" name="TextBox 12">
            <a:extLst>
              <a:ext uri="{FF2B5EF4-FFF2-40B4-BE49-F238E27FC236}">
                <a16:creationId xmlns:a16="http://schemas.microsoft.com/office/drawing/2014/main" id="{EA8855E4-62FE-4DDB-9FAB-C914CEA6416E}"/>
              </a:ext>
            </a:extLst>
          </p:cNvPr>
          <p:cNvSpPr txBox="1"/>
          <p:nvPr/>
        </p:nvSpPr>
        <p:spPr>
          <a:xfrm>
            <a:off x="8600339" y="1353782"/>
            <a:ext cx="1475084" cy="253916"/>
          </a:xfrm>
          <a:prstGeom prst="rect">
            <a:avLst/>
          </a:prstGeom>
          <a:noFill/>
        </p:spPr>
        <p:txBody>
          <a:bodyPr wrap="none" rtlCol="0">
            <a:spAutoFit/>
          </a:bodyPr>
          <a:lstStyle/>
          <a:p>
            <a:r>
              <a:rPr lang="en-US" sz="1050">
                <a:solidFill>
                  <a:srgbClr val="FF0000"/>
                </a:solidFill>
              </a:rPr>
              <a:t>Settings </a:t>
            </a:r>
            <a:r>
              <a:rPr lang="en-US" sz="1050" dirty="0">
                <a:solidFill>
                  <a:srgbClr val="FF0000"/>
                </a:solidFill>
              </a:rPr>
              <a:t>for Plot Widget</a:t>
            </a:r>
          </a:p>
        </p:txBody>
      </p:sp>
      <p:sp>
        <p:nvSpPr>
          <p:cNvPr id="14" name="Rectangle 13">
            <a:extLst>
              <a:ext uri="{FF2B5EF4-FFF2-40B4-BE49-F238E27FC236}">
                <a16:creationId xmlns:a16="http://schemas.microsoft.com/office/drawing/2014/main" id="{52D015B2-2FA7-40DA-8CDC-B59510DD4FFA}"/>
              </a:ext>
            </a:extLst>
          </p:cNvPr>
          <p:cNvSpPr/>
          <p:nvPr/>
        </p:nvSpPr>
        <p:spPr>
          <a:xfrm>
            <a:off x="7780465" y="1965218"/>
            <a:ext cx="3202612" cy="1046206"/>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sp>
        <p:nvSpPr>
          <p:cNvPr id="15" name="TextBox 14">
            <a:extLst>
              <a:ext uri="{FF2B5EF4-FFF2-40B4-BE49-F238E27FC236}">
                <a16:creationId xmlns:a16="http://schemas.microsoft.com/office/drawing/2014/main" id="{9840F750-B287-4234-8AB5-B1D1D3538127}"/>
              </a:ext>
            </a:extLst>
          </p:cNvPr>
          <p:cNvSpPr txBox="1"/>
          <p:nvPr/>
        </p:nvSpPr>
        <p:spPr>
          <a:xfrm>
            <a:off x="10006528" y="1950022"/>
            <a:ext cx="976549" cy="253916"/>
          </a:xfrm>
          <a:prstGeom prst="rect">
            <a:avLst/>
          </a:prstGeom>
          <a:noFill/>
        </p:spPr>
        <p:txBody>
          <a:bodyPr wrap="none" rtlCol="0">
            <a:spAutoFit/>
          </a:bodyPr>
          <a:lstStyle/>
          <a:p>
            <a:r>
              <a:rPr lang="en-US" sz="1050" dirty="0"/>
              <a:t>useful settings</a:t>
            </a:r>
          </a:p>
        </p:txBody>
      </p:sp>
      <p:sp>
        <p:nvSpPr>
          <p:cNvPr id="17" name="TextBox 16">
            <a:extLst>
              <a:ext uri="{FF2B5EF4-FFF2-40B4-BE49-F238E27FC236}">
                <a16:creationId xmlns:a16="http://schemas.microsoft.com/office/drawing/2014/main" id="{0D829522-7F69-44CC-8F0A-27ECE58685CC}"/>
              </a:ext>
            </a:extLst>
          </p:cNvPr>
          <p:cNvSpPr txBox="1"/>
          <p:nvPr/>
        </p:nvSpPr>
        <p:spPr>
          <a:xfrm>
            <a:off x="7780465" y="4879272"/>
            <a:ext cx="2993245" cy="430694"/>
          </a:xfrm>
          <a:prstGeom prst="rect">
            <a:avLst/>
          </a:prstGeom>
          <a:noFill/>
        </p:spPr>
        <p:txBody>
          <a:bodyPr wrap="square" rtlCol="0">
            <a:spAutoFit/>
          </a:bodyPr>
          <a:lstStyle/>
          <a:p>
            <a:r>
              <a:rPr lang="en-US" sz="1050" dirty="0"/>
              <a:t>keep at &lt;= 1.0, interaction with graph for values &gt; 1 will be slower</a:t>
            </a:r>
          </a:p>
        </p:txBody>
      </p:sp>
      <p:sp>
        <p:nvSpPr>
          <p:cNvPr id="18" name="TextBox 17">
            <a:extLst>
              <a:ext uri="{FF2B5EF4-FFF2-40B4-BE49-F238E27FC236}">
                <a16:creationId xmlns:a16="http://schemas.microsoft.com/office/drawing/2014/main" id="{26FDDFD7-D194-49DC-AC68-0294CD39DA0E}"/>
              </a:ext>
            </a:extLst>
          </p:cNvPr>
          <p:cNvSpPr txBox="1"/>
          <p:nvPr/>
        </p:nvSpPr>
        <p:spPr>
          <a:xfrm>
            <a:off x="4354275" y="3105118"/>
            <a:ext cx="2656751" cy="415498"/>
          </a:xfrm>
          <a:prstGeom prst="rect">
            <a:avLst/>
          </a:prstGeom>
          <a:noFill/>
        </p:spPr>
        <p:txBody>
          <a:bodyPr wrap="square" rtlCol="0">
            <a:spAutoFit/>
          </a:bodyPr>
          <a:lstStyle/>
          <a:p>
            <a:pPr marL="171450" indent="-171450">
              <a:buFont typeface="Arial" panose="020B0604020202020204" pitchFamily="34" charset="0"/>
              <a:buChar char="•"/>
            </a:pPr>
            <a:r>
              <a:rPr lang="en-US" sz="1050" dirty="0"/>
              <a:t>line delimiter, decimal separator and file extension in file export dialog</a:t>
            </a:r>
          </a:p>
        </p:txBody>
      </p:sp>
      <p:cxnSp>
        <p:nvCxnSpPr>
          <p:cNvPr id="20" name="Straight Arrow Connector 19">
            <a:extLst>
              <a:ext uri="{FF2B5EF4-FFF2-40B4-BE49-F238E27FC236}">
                <a16:creationId xmlns:a16="http://schemas.microsoft.com/office/drawing/2014/main" id="{07DB5822-6784-4D19-8958-F6DBBD1FFC20}"/>
              </a:ext>
            </a:extLst>
          </p:cNvPr>
          <p:cNvCxnSpPr>
            <a:cxnSpLocks/>
          </p:cNvCxnSpPr>
          <p:nvPr/>
        </p:nvCxnSpPr>
        <p:spPr>
          <a:xfrm flipV="1">
            <a:off x="248575" y="4981687"/>
            <a:ext cx="345785" cy="10720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7B112F4F-77E1-4951-A1EC-D23C5FC5C878}"/>
              </a:ext>
            </a:extLst>
          </p:cNvPr>
          <p:cNvCxnSpPr>
            <a:cxnSpLocks/>
          </p:cNvCxnSpPr>
          <p:nvPr/>
        </p:nvCxnSpPr>
        <p:spPr>
          <a:xfrm flipV="1">
            <a:off x="8107803" y="4267569"/>
            <a:ext cx="221942" cy="5681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C4BC4324-7F94-48DC-9778-D4488CFD6C68}"/>
              </a:ext>
            </a:extLst>
          </p:cNvPr>
          <p:cNvCxnSpPr>
            <a:cxnSpLocks/>
          </p:cNvCxnSpPr>
          <p:nvPr/>
        </p:nvCxnSpPr>
        <p:spPr>
          <a:xfrm>
            <a:off x="3326315" y="1315232"/>
            <a:ext cx="0" cy="9821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2BB28EE8-8FD6-4046-8D68-D5DD6E10E63E}"/>
              </a:ext>
            </a:extLst>
          </p:cNvPr>
          <p:cNvSpPr txBox="1"/>
          <p:nvPr/>
        </p:nvSpPr>
        <p:spPr>
          <a:xfrm>
            <a:off x="3982671" y="1015578"/>
            <a:ext cx="4960162" cy="253916"/>
          </a:xfrm>
          <a:prstGeom prst="rect">
            <a:avLst/>
          </a:prstGeom>
          <a:noFill/>
        </p:spPr>
        <p:txBody>
          <a:bodyPr wrap="square" rtlCol="0">
            <a:spAutoFit/>
          </a:bodyPr>
          <a:lstStyle/>
          <a:p>
            <a:pPr marL="171450" indent="-171450">
              <a:buFont typeface="Arial" panose="020B0604020202020204" pitchFamily="34" charset="0"/>
              <a:buChar char="•"/>
            </a:pPr>
            <a:r>
              <a:rPr lang="en-US" sz="1050"/>
              <a:t>columns that will contain at least one NAN (not a number) value will be excluded </a:t>
            </a:r>
            <a:endParaRPr lang="en-US" sz="1050" dirty="0"/>
          </a:p>
        </p:txBody>
      </p:sp>
      <p:sp>
        <p:nvSpPr>
          <p:cNvPr id="26" name="Rectangle 25">
            <a:extLst>
              <a:ext uri="{FF2B5EF4-FFF2-40B4-BE49-F238E27FC236}">
                <a16:creationId xmlns:a16="http://schemas.microsoft.com/office/drawing/2014/main" id="{FA70092E-2216-4ADA-8E29-962135AE10AB}"/>
              </a:ext>
            </a:extLst>
          </p:cNvPr>
          <p:cNvSpPr/>
          <p:nvPr/>
        </p:nvSpPr>
        <p:spPr>
          <a:xfrm>
            <a:off x="540974" y="3542602"/>
            <a:ext cx="3303316" cy="1072058"/>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cs-CZ"/>
          </a:p>
        </p:txBody>
      </p:sp>
      <p:sp>
        <p:nvSpPr>
          <p:cNvPr id="27" name="TextBox 26">
            <a:extLst>
              <a:ext uri="{FF2B5EF4-FFF2-40B4-BE49-F238E27FC236}">
                <a16:creationId xmlns:a16="http://schemas.microsoft.com/office/drawing/2014/main" id="{7437F962-A8A0-4113-BC92-DA79F5A19615}"/>
              </a:ext>
            </a:extLst>
          </p:cNvPr>
          <p:cNvSpPr txBox="1"/>
          <p:nvPr/>
        </p:nvSpPr>
        <p:spPr>
          <a:xfrm>
            <a:off x="544717" y="3589729"/>
            <a:ext cx="1443024" cy="253916"/>
          </a:xfrm>
          <a:prstGeom prst="rect">
            <a:avLst/>
          </a:prstGeom>
          <a:noFill/>
        </p:spPr>
        <p:txBody>
          <a:bodyPr wrap="none" rtlCol="0">
            <a:spAutoFit/>
          </a:bodyPr>
          <a:lstStyle/>
          <a:p>
            <a:r>
              <a:rPr lang="en-US" sz="1050"/>
              <a:t>Header import settings</a:t>
            </a:r>
            <a:endParaRPr lang="en-US" sz="1050" dirty="0"/>
          </a:p>
        </p:txBody>
      </p:sp>
    </p:spTree>
    <p:extLst>
      <p:ext uri="{BB962C8B-B14F-4D97-AF65-F5344CB8AC3E}">
        <p14:creationId xmlns:p14="http://schemas.microsoft.com/office/powerpoint/2010/main" val="2272211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E726D54-A7FE-4509-8102-545BFABA97D8}"/>
              </a:ext>
            </a:extLst>
          </p:cNvPr>
          <p:cNvSpPr txBox="1"/>
          <p:nvPr/>
        </p:nvSpPr>
        <p:spPr>
          <a:xfrm>
            <a:off x="413487" y="215414"/>
            <a:ext cx="4494179" cy="461665"/>
          </a:xfrm>
          <a:prstGeom prst="rect">
            <a:avLst/>
          </a:prstGeom>
          <a:noFill/>
        </p:spPr>
        <p:txBody>
          <a:bodyPr wrap="none" rtlCol="0">
            <a:spAutoFit/>
          </a:bodyPr>
          <a:lstStyle/>
          <a:p>
            <a:r>
              <a:rPr lang="en-US" sz="2400" b="1"/>
              <a:t>Console and simple computations</a:t>
            </a:r>
            <a:endParaRPr lang="cs-CZ" sz="2400" b="1" dirty="0"/>
          </a:p>
        </p:txBody>
      </p:sp>
      <p:sp>
        <p:nvSpPr>
          <p:cNvPr id="8" name="TextBox 7">
            <a:extLst>
              <a:ext uri="{FF2B5EF4-FFF2-40B4-BE49-F238E27FC236}">
                <a16:creationId xmlns:a16="http://schemas.microsoft.com/office/drawing/2014/main" id="{D0AA52EF-996C-4CB5-8BD2-794CA872C32B}"/>
              </a:ext>
            </a:extLst>
          </p:cNvPr>
          <p:cNvSpPr txBox="1"/>
          <p:nvPr/>
        </p:nvSpPr>
        <p:spPr>
          <a:xfrm>
            <a:off x="49904" y="586912"/>
            <a:ext cx="12092189" cy="1277273"/>
          </a:xfrm>
          <a:prstGeom prst="rect">
            <a:avLst/>
          </a:prstGeom>
          <a:noFill/>
        </p:spPr>
        <p:txBody>
          <a:bodyPr wrap="square" rtlCol="0">
            <a:spAutoFit/>
          </a:bodyPr>
          <a:lstStyle/>
          <a:p>
            <a:pPr marL="171450" indent="-171450">
              <a:buFont typeface="Arial" panose="020B0604020202020204" pitchFamily="34" charset="0"/>
              <a:buChar char="•"/>
            </a:pPr>
            <a:r>
              <a:rPr lang="en-US" sz="1100" dirty="0"/>
              <a:t>The main reason for having a console in the program is to provide interface to fast arithmetic operations with spectra items and all groups of items and show program messages and reports. Regular </a:t>
            </a:r>
            <a:r>
              <a:rPr lang="en-US" sz="1100" dirty="0" err="1"/>
              <a:t>IPython</a:t>
            </a:r>
            <a:r>
              <a:rPr lang="en-US" sz="1100" dirty="0"/>
              <a:t> console is running in the window (</a:t>
            </a:r>
            <a:r>
              <a:rPr lang="en-US" sz="1100" dirty="0" err="1"/>
              <a:t>qtconsole</a:t>
            </a:r>
            <a:r>
              <a:rPr lang="en-US" sz="1100" dirty="0"/>
              <a:t> widget – lot of thanks to programmers for this package), so also for a low level interaction with the running program (for experienced users, see </a:t>
            </a:r>
            <a:r>
              <a:rPr lang="en-US" sz="1100"/>
              <a:t>documentation).</a:t>
            </a:r>
          </a:p>
          <a:p>
            <a:pPr marL="171450" indent="-171450">
              <a:buFont typeface="Arial" panose="020B0604020202020204" pitchFamily="34" charset="0"/>
              <a:buChar char="•"/>
            </a:pPr>
            <a:r>
              <a:rPr lang="en-US" sz="1100"/>
              <a:t>When performing arithmetic operation between Spectrum – Spectrum, the </a:t>
            </a:r>
            <a:r>
              <a:rPr lang="en-US" sz="1100" b="1"/>
              <a:t>number of points </a:t>
            </a:r>
            <a:r>
              <a:rPr lang="en-US" sz="1100"/>
              <a:t>and same x range (</a:t>
            </a:r>
            <a:r>
              <a:rPr lang="en-US" sz="1100" b="1"/>
              <a:t>start and end value</a:t>
            </a:r>
            <a:r>
              <a:rPr lang="en-US" sz="1100"/>
              <a:t>) of both spectra have to be the same, otherwise, error is raised</a:t>
            </a:r>
            <a:endParaRPr lang="en-US" sz="1100" dirty="0"/>
          </a:p>
          <a:p>
            <a:pPr marL="171450" indent="-171450">
              <a:buFont typeface="Arial" panose="020B0604020202020204" pitchFamily="34" charset="0"/>
              <a:buChar char="•"/>
            </a:pPr>
            <a:r>
              <a:rPr lang="en-US" sz="1100"/>
              <a:t>The </a:t>
            </a:r>
            <a:r>
              <a:rPr lang="en-US" sz="1100" dirty="0"/>
              <a:t>most important is variable </a:t>
            </a:r>
            <a:r>
              <a:rPr lang="en-US" sz="1100" dirty="0">
                <a:latin typeface="Courier New" panose="02070309020205020404" pitchFamily="49" charset="0"/>
                <a:cs typeface="Courier New" panose="02070309020205020404" pitchFamily="49" charset="0"/>
              </a:rPr>
              <a:t>item</a:t>
            </a:r>
            <a:r>
              <a:rPr lang="en-US" sz="1100" dirty="0"/>
              <a:t>, which is internally a root item in Tree Widget and provides an access to all members. Just write </a:t>
            </a:r>
            <a:r>
              <a:rPr lang="en-US" sz="1100" dirty="0">
                <a:latin typeface="Courier New" panose="02070309020205020404" pitchFamily="49" charset="0"/>
                <a:cs typeface="Courier New" panose="02070309020205020404" pitchFamily="49" charset="0"/>
              </a:rPr>
              <a:t>item</a:t>
            </a:r>
            <a:r>
              <a:rPr lang="en-US" sz="1100" dirty="0"/>
              <a:t> and then in square bracket rewrite the index, that is in the info column for each Item/Group. When performing any arithmetic operation (addition, subtraction, multiplication</a:t>
            </a:r>
            <a:r>
              <a:rPr lang="en-US" sz="1100"/>
              <a:t>, division, negation, power) </a:t>
            </a:r>
            <a:r>
              <a:rPr lang="en-US" sz="1100" dirty="0"/>
              <a:t>among number/spectrum/group, the new Spectrum or </a:t>
            </a:r>
            <a:r>
              <a:rPr lang="en-US" sz="1100" dirty="0" err="1"/>
              <a:t>SpectrumList</a:t>
            </a:r>
            <a:r>
              <a:rPr lang="en-US" sz="1100" dirty="0"/>
              <a:t> object is always returned as a result of computation. So, nothing is happening with the original data</a:t>
            </a:r>
            <a:r>
              <a:rPr lang="en-US" sz="1100"/>
              <a:t>. The </a:t>
            </a:r>
            <a:r>
              <a:rPr lang="en-US" sz="1100" dirty="0"/>
              <a:t>y values are used in calculations</a:t>
            </a:r>
            <a:r>
              <a:rPr lang="en-US" sz="1100"/>
              <a:t>. To </a:t>
            </a:r>
            <a:r>
              <a:rPr lang="en-US" sz="1100" dirty="0"/>
              <a:t>add the result to the Tree Widget, you have to call function </a:t>
            </a:r>
            <a:r>
              <a:rPr lang="en-US" sz="1100" dirty="0" err="1">
                <a:latin typeface="Courier New" panose="02070309020205020404" pitchFamily="49" charset="0"/>
                <a:cs typeface="Courier New" panose="02070309020205020404" pitchFamily="49" charset="0"/>
              </a:rPr>
              <a:t>add_to_list</a:t>
            </a:r>
            <a:r>
              <a:rPr lang="en-US" sz="1100" dirty="0">
                <a:latin typeface="Courier New" panose="02070309020205020404" pitchFamily="49" charset="0"/>
                <a:cs typeface="Courier New" panose="02070309020205020404" pitchFamily="49" charset="0"/>
              </a:rPr>
              <a:t>(</a:t>
            </a:r>
            <a:r>
              <a:rPr lang="en-US" sz="1100" i="1" dirty="0">
                <a:latin typeface="Courier New" panose="02070309020205020404" pitchFamily="49" charset="0"/>
                <a:cs typeface="Courier New" panose="02070309020205020404" pitchFamily="49" charset="0"/>
              </a:rPr>
              <a:t>result</a:t>
            </a:r>
            <a:r>
              <a:rPr lang="en-US" sz="1100" dirty="0">
                <a:latin typeface="Courier New" panose="02070309020205020404" pitchFamily="49" charset="0"/>
                <a:cs typeface="Courier New" panose="02070309020205020404" pitchFamily="49" charset="0"/>
              </a:rPr>
              <a:t>)</a:t>
            </a:r>
            <a:r>
              <a:rPr lang="en-US" sz="1100" dirty="0"/>
              <a:t> which takes result of computation as an argument. Examples are given below:</a:t>
            </a:r>
            <a:endParaRPr lang="cs-CZ" sz="900" dirty="0"/>
          </a:p>
        </p:txBody>
      </p:sp>
      <p:sp>
        <p:nvSpPr>
          <p:cNvPr id="10" name="TextBox 9">
            <a:extLst>
              <a:ext uri="{FF2B5EF4-FFF2-40B4-BE49-F238E27FC236}">
                <a16:creationId xmlns:a16="http://schemas.microsoft.com/office/drawing/2014/main" id="{4F79C297-7B4E-4B00-B5CA-1245F69C422D}"/>
              </a:ext>
            </a:extLst>
          </p:cNvPr>
          <p:cNvSpPr txBox="1"/>
          <p:nvPr/>
        </p:nvSpPr>
        <p:spPr>
          <a:xfrm>
            <a:off x="49904" y="6246668"/>
            <a:ext cx="12092189"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t>The main power of the Console comes with the use of defined functions </a:t>
            </a:r>
            <a:r>
              <a:rPr lang="en-US" sz="1100"/>
              <a:t>in classes </a:t>
            </a:r>
            <a:r>
              <a:rPr lang="en-US" sz="1100" dirty="0"/>
              <a:t>Spectrum / </a:t>
            </a:r>
            <a:r>
              <a:rPr lang="en-US" sz="1100" dirty="0" err="1"/>
              <a:t>SpectrumList</a:t>
            </a:r>
            <a:r>
              <a:rPr lang="en-US" sz="1100" dirty="0"/>
              <a:t> (see documentation) like integration, differentiation, </a:t>
            </a:r>
            <a:r>
              <a:rPr lang="en-US" sz="1100" dirty="0" err="1"/>
              <a:t>savitsky-golay</a:t>
            </a:r>
            <a:r>
              <a:rPr lang="en-US" sz="1100" dirty="0"/>
              <a:t> filter, </a:t>
            </a:r>
            <a:r>
              <a:rPr lang="en-US" sz="1100" dirty="0" err="1"/>
              <a:t>fourier</a:t>
            </a:r>
            <a:r>
              <a:rPr lang="en-US" sz="1100" dirty="0"/>
              <a:t> transform and others for the groups of spectra. It is a time and life saver, because doing this work in Excel/Origin would take </a:t>
            </a:r>
            <a:r>
              <a:rPr lang="en-US" sz="1100"/>
              <a:t>forever.</a:t>
            </a:r>
            <a:endParaRPr lang="cs-CZ" sz="900" dirty="0"/>
          </a:p>
        </p:txBody>
      </p:sp>
      <p:pic>
        <p:nvPicPr>
          <p:cNvPr id="11" name="Picture 10">
            <a:extLst>
              <a:ext uri="{FF2B5EF4-FFF2-40B4-BE49-F238E27FC236}">
                <a16:creationId xmlns:a16="http://schemas.microsoft.com/office/drawing/2014/main" id="{C6416E30-CFB1-4A75-955E-D7FD8D7B73AD}"/>
              </a:ext>
            </a:extLst>
          </p:cNvPr>
          <p:cNvPicPr>
            <a:picLocks noChangeAspect="1"/>
          </p:cNvPicPr>
          <p:nvPr/>
        </p:nvPicPr>
        <p:blipFill>
          <a:blip r:embed="rId3"/>
          <a:stretch>
            <a:fillRect/>
          </a:stretch>
        </p:blipFill>
        <p:spPr>
          <a:xfrm>
            <a:off x="99811" y="2472323"/>
            <a:ext cx="5928127" cy="3651235"/>
          </a:xfrm>
          <a:prstGeom prst="rect">
            <a:avLst/>
          </a:prstGeom>
        </p:spPr>
      </p:pic>
      <p:pic>
        <p:nvPicPr>
          <p:cNvPr id="12" name="Picture 11">
            <a:extLst>
              <a:ext uri="{FF2B5EF4-FFF2-40B4-BE49-F238E27FC236}">
                <a16:creationId xmlns:a16="http://schemas.microsoft.com/office/drawing/2014/main" id="{CE99B59C-44A3-4303-8E8F-DA35CD68D514}"/>
              </a:ext>
            </a:extLst>
          </p:cNvPr>
          <p:cNvPicPr>
            <a:picLocks noChangeAspect="1"/>
          </p:cNvPicPr>
          <p:nvPr/>
        </p:nvPicPr>
        <p:blipFill>
          <a:blip r:embed="rId4"/>
          <a:stretch>
            <a:fillRect/>
          </a:stretch>
        </p:blipFill>
        <p:spPr>
          <a:xfrm>
            <a:off x="6077844" y="2480990"/>
            <a:ext cx="6016796" cy="3642567"/>
          </a:xfrm>
          <a:prstGeom prst="rect">
            <a:avLst/>
          </a:prstGeom>
        </p:spPr>
      </p:pic>
      <p:cxnSp>
        <p:nvCxnSpPr>
          <p:cNvPr id="14" name="Straight Arrow Connector 13">
            <a:extLst>
              <a:ext uri="{FF2B5EF4-FFF2-40B4-BE49-F238E27FC236}">
                <a16:creationId xmlns:a16="http://schemas.microsoft.com/office/drawing/2014/main" id="{52D08469-A3CB-4CB0-92C8-053DA2DDBA4C}"/>
              </a:ext>
            </a:extLst>
          </p:cNvPr>
          <p:cNvCxnSpPr/>
          <p:nvPr/>
        </p:nvCxnSpPr>
        <p:spPr>
          <a:xfrm flipH="1">
            <a:off x="3840480" y="5205384"/>
            <a:ext cx="22860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5" name="TextBox 14">
            <a:extLst>
              <a:ext uri="{FF2B5EF4-FFF2-40B4-BE49-F238E27FC236}">
                <a16:creationId xmlns:a16="http://schemas.microsoft.com/office/drawing/2014/main" id="{039789FF-B7EB-47E4-A1CD-463F954E949C}"/>
              </a:ext>
            </a:extLst>
          </p:cNvPr>
          <p:cNvSpPr txBox="1"/>
          <p:nvPr/>
        </p:nvSpPr>
        <p:spPr>
          <a:xfrm>
            <a:off x="4069080" y="5082273"/>
            <a:ext cx="1213794" cy="246221"/>
          </a:xfrm>
          <a:prstGeom prst="rect">
            <a:avLst/>
          </a:prstGeom>
          <a:noFill/>
        </p:spPr>
        <p:txBody>
          <a:bodyPr wrap="none" rtlCol="0">
            <a:spAutoFit/>
          </a:bodyPr>
          <a:lstStyle/>
          <a:p>
            <a:r>
              <a:rPr lang="en-US" sz="1000" dirty="0"/>
              <a:t>number – spectrum</a:t>
            </a:r>
            <a:endParaRPr lang="cs-CZ" sz="1000" dirty="0"/>
          </a:p>
        </p:txBody>
      </p:sp>
      <p:cxnSp>
        <p:nvCxnSpPr>
          <p:cNvPr id="16" name="Straight Arrow Connector 15">
            <a:extLst>
              <a:ext uri="{FF2B5EF4-FFF2-40B4-BE49-F238E27FC236}">
                <a16:creationId xmlns:a16="http://schemas.microsoft.com/office/drawing/2014/main" id="{037DE3C1-D734-48D5-B89D-F5FEDAC36717}"/>
              </a:ext>
            </a:extLst>
          </p:cNvPr>
          <p:cNvCxnSpPr/>
          <p:nvPr/>
        </p:nvCxnSpPr>
        <p:spPr>
          <a:xfrm flipH="1">
            <a:off x="3840480" y="5426070"/>
            <a:ext cx="22860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7" name="TextBox 16">
            <a:extLst>
              <a:ext uri="{FF2B5EF4-FFF2-40B4-BE49-F238E27FC236}">
                <a16:creationId xmlns:a16="http://schemas.microsoft.com/office/drawing/2014/main" id="{EE57005A-1036-4083-814E-ED2EF04C1ED2}"/>
              </a:ext>
            </a:extLst>
          </p:cNvPr>
          <p:cNvSpPr txBox="1"/>
          <p:nvPr/>
        </p:nvSpPr>
        <p:spPr>
          <a:xfrm>
            <a:off x="4069080" y="5302959"/>
            <a:ext cx="1213794" cy="246221"/>
          </a:xfrm>
          <a:prstGeom prst="rect">
            <a:avLst/>
          </a:prstGeom>
          <a:noFill/>
        </p:spPr>
        <p:txBody>
          <a:bodyPr wrap="none" rtlCol="0">
            <a:spAutoFit/>
          </a:bodyPr>
          <a:lstStyle/>
          <a:p>
            <a:r>
              <a:rPr lang="en-US" sz="1000" dirty="0"/>
              <a:t>spectrum – number</a:t>
            </a:r>
            <a:endParaRPr lang="cs-CZ" sz="1000" dirty="0"/>
          </a:p>
        </p:txBody>
      </p:sp>
      <p:cxnSp>
        <p:nvCxnSpPr>
          <p:cNvPr id="18" name="Straight Arrow Connector 17">
            <a:extLst>
              <a:ext uri="{FF2B5EF4-FFF2-40B4-BE49-F238E27FC236}">
                <a16:creationId xmlns:a16="http://schemas.microsoft.com/office/drawing/2014/main" id="{89876F7D-2699-45B4-BCF7-5B501D16DF78}"/>
              </a:ext>
            </a:extLst>
          </p:cNvPr>
          <p:cNvCxnSpPr/>
          <p:nvPr/>
        </p:nvCxnSpPr>
        <p:spPr>
          <a:xfrm flipH="1">
            <a:off x="3890386" y="5647695"/>
            <a:ext cx="22860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9" name="TextBox 18">
            <a:extLst>
              <a:ext uri="{FF2B5EF4-FFF2-40B4-BE49-F238E27FC236}">
                <a16:creationId xmlns:a16="http://schemas.microsoft.com/office/drawing/2014/main" id="{1313F8B8-032F-4A28-BC10-473FB442C3FB}"/>
              </a:ext>
            </a:extLst>
          </p:cNvPr>
          <p:cNvSpPr txBox="1"/>
          <p:nvPr/>
        </p:nvSpPr>
        <p:spPr>
          <a:xfrm>
            <a:off x="4118986" y="5524584"/>
            <a:ext cx="1293944" cy="246221"/>
          </a:xfrm>
          <a:prstGeom prst="rect">
            <a:avLst/>
          </a:prstGeom>
          <a:noFill/>
        </p:spPr>
        <p:txBody>
          <a:bodyPr wrap="none" rtlCol="0">
            <a:spAutoFit/>
          </a:bodyPr>
          <a:lstStyle/>
          <a:p>
            <a:r>
              <a:rPr lang="en-US" sz="1000" dirty="0"/>
              <a:t>spectrum – spectrum</a:t>
            </a:r>
            <a:endParaRPr lang="cs-CZ" sz="1000" dirty="0"/>
          </a:p>
        </p:txBody>
      </p:sp>
      <p:cxnSp>
        <p:nvCxnSpPr>
          <p:cNvPr id="20" name="Straight Arrow Connector 19">
            <a:extLst>
              <a:ext uri="{FF2B5EF4-FFF2-40B4-BE49-F238E27FC236}">
                <a16:creationId xmlns:a16="http://schemas.microsoft.com/office/drawing/2014/main" id="{DD43D68D-7F5E-41C8-9AFA-89D153D14D7E}"/>
              </a:ext>
            </a:extLst>
          </p:cNvPr>
          <p:cNvCxnSpPr/>
          <p:nvPr/>
        </p:nvCxnSpPr>
        <p:spPr>
          <a:xfrm flipH="1">
            <a:off x="10176886" y="5390633"/>
            <a:ext cx="22860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1" name="TextBox 20">
            <a:extLst>
              <a:ext uri="{FF2B5EF4-FFF2-40B4-BE49-F238E27FC236}">
                <a16:creationId xmlns:a16="http://schemas.microsoft.com/office/drawing/2014/main" id="{A0491691-5783-43FA-9802-8EE612C13EA6}"/>
              </a:ext>
            </a:extLst>
          </p:cNvPr>
          <p:cNvSpPr txBox="1"/>
          <p:nvPr/>
        </p:nvSpPr>
        <p:spPr>
          <a:xfrm>
            <a:off x="10405486" y="5267522"/>
            <a:ext cx="1107996" cy="246221"/>
          </a:xfrm>
          <a:prstGeom prst="rect">
            <a:avLst/>
          </a:prstGeom>
          <a:noFill/>
        </p:spPr>
        <p:txBody>
          <a:bodyPr wrap="none" rtlCol="0">
            <a:spAutoFit/>
          </a:bodyPr>
          <a:lstStyle/>
          <a:p>
            <a:r>
              <a:rPr lang="en-US" sz="1000" dirty="0"/>
              <a:t>group – spectrum</a:t>
            </a:r>
            <a:endParaRPr lang="cs-CZ" sz="1000" dirty="0"/>
          </a:p>
        </p:txBody>
      </p:sp>
      <p:cxnSp>
        <p:nvCxnSpPr>
          <p:cNvPr id="22" name="Straight Arrow Connector 21">
            <a:extLst>
              <a:ext uri="{FF2B5EF4-FFF2-40B4-BE49-F238E27FC236}">
                <a16:creationId xmlns:a16="http://schemas.microsoft.com/office/drawing/2014/main" id="{DA6865EC-F0A2-441A-8B6B-FA0AD80CB40A}"/>
              </a:ext>
            </a:extLst>
          </p:cNvPr>
          <p:cNvCxnSpPr/>
          <p:nvPr/>
        </p:nvCxnSpPr>
        <p:spPr>
          <a:xfrm flipH="1">
            <a:off x="10126980" y="5574715"/>
            <a:ext cx="22860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3" name="TextBox 22">
            <a:extLst>
              <a:ext uri="{FF2B5EF4-FFF2-40B4-BE49-F238E27FC236}">
                <a16:creationId xmlns:a16="http://schemas.microsoft.com/office/drawing/2014/main" id="{5D39423C-33AB-4823-8EC8-CB025A335FD4}"/>
              </a:ext>
            </a:extLst>
          </p:cNvPr>
          <p:cNvSpPr txBox="1"/>
          <p:nvPr/>
        </p:nvSpPr>
        <p:spPr>
          <a:xfrm>
            <a:off x="10355580" y="5451604"/>
            <a:ext cx="922047" cy="246221"/>
          </a:xfrm>
          <a:prstGeom prst="rect">
            <a:avLst/>
          </a:prstGeom>
          <a:noFill/>
        </p:spPr>
        <p:txBody>
          <a:bodyPr wrap="none" rtlCol="0">
            <a:spAutoFit/>
          </a:bodyPr>
          <a:lstStyle/>
          <a:p>
            <a:r>
              <a:rPr lang="en-US" sz="1000" dirty="0"/>
              <a:t>group – group</a:t>
            </a:r>
            <a:endParaRPr lang="cs-CZ" sz="1000" dirty="0"/>
          </a:p>
        </p:txBody>
      </p:sp>
      <p:pic>
        <p:nvPicPr>
          <p:cNvPr id="2" name="Picture 1">
            <a:extLst>
              <a:ext uri="{FF2B5EF4-FFF2-40B4-BE49-F238E27FC236}">
                <a16:creationId xmlns:a16="http://schemas.microsoft.com/office/drawing/2014/main" id="{EC9D014B-E1CB-4C58-ABF8-0D665196B8BC}"/>
              </a:ext>
            </a:extLst>
          </p:cNvPr>
          <p:cNvPicPr>
            <a:picLocks noChangeAspect="1"/>
          </p:cNvPicPr>
          <p:nvPr/>
        </p:nvPicPr>
        <p:blipFill rotWithShape="1">
          <a:blip r:embed="rId5"/>
          <a:srcRect l="27792" t="69870" r="38003" b="10363"/>
          <a:stretch/>
        </p:blipFill>
        <p:spPr>
          <a:xfrm>
            <a:off x="6758214" y="1626385"/>
            <a:ext cx="2151807" cy="793049"/>
          </a:xfrm>
          <a:prstGeom prst="rect">
            <a:avLst/>
          </a:prstGeom>
        </p:spPr>
      </p:pic>
      <p:cxnSp>
        <p:nvCxnSpPr>
          <p:cNvPr id="4" name="Straight Arrow Connector 3">
            <a:extLst>
              <a:ext uri="{FF2B5EF4-FFF2-40B4-BE49-F238E27FC236}">
                <a16:creationId xmlns:a16="http://schemas.microsoft.com/office/drawing/2014/main" id="{936C2BD2-2D63-4AAE-959F-DED7369D613D}"/>
              </a:ext>
            </a:extLst>
          </p:cNvPr>
          <p:cNvCxnSpPr/>
          <p:nvPr/>
        </p:nvCxnSpPr>
        <p:spPr>
          <a:xfrm flipH="1">
            <a:off x="8574741" y="2083815"/>
            <a:ext cx="33528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 name="TextBox 4">
            <a:extLst>
              <a:ext uri="{FF2B5EF4-FFF2-40B4-BE49-F238E27FC236}">
                <a16:creationId xmlns:a16="http://schemas.microsoft.com/office/drawing/2014/main" id="{2C89DB7B-E6EC-431D-BBF8-E5E9E6B6B7D3}"/>
              </a:ext>
            </a:extLst>
          </p:cNvPr>
          <p:cNvSpPr txBox="1"/>
          <p:nvPr/>
        </p:nvSpPr>
        <p:spPr>
          <a:xfrm>
            <a:off x="8900522" y="1871176"/>
            <a:ext cx="2489784" cy="369332"/>
          </a:xfrm>
          <a:prstGeom prst="rect">
            <a:avLst/>
          </a:prstGeom>
          <a:noFill/>
        </p:spPr>
        <p:txBody>
          <a:bodyPr wrap="none" rtlCol="0">
            <a:spAutoFit/>
          </a:bodyPr>
          <a:lstStyle/>
          <a:p>
            <a:r>
              <a:rPr lang="en-US" sz="900" b="1"/>
              <a:t>SpectrumItemGroup</a:t>
            </a:r>
            <a:r>
              <a:rPr lang="en-US" sz="900"/>
              <a:t> inherits from </a:t>
            </a:r>
            <a:r>
              <a:rPr lang="en-US" sz="900" b="1"/>
              <a:t>SpectrumList</a:t>
            </a:r>
            <a:r>
              <a:rPr lang="en-US" sz="900"/>
              <a:t>,</a:t>
            </a:r>
          </a:p>
          <a:p>
            <a:r>
              <a:rPr lang="en-US" sz="900"/>
              <a:t>so it shares the same methods with SpectrumList</a:t>
            </a:r>
            <a:endParaRPr lang="cs-CZ" sz="900"/>
          </a:p>
        </p:txBody>
      </p:sp>
      <p:cxnSp>
        <p:nvCxnSpPr>
          <p:cNvPr id="24" name="Straight Arrow Connector 23">
            <a:extLst>
              <a:ext uri="{FF2B5EF4-FFF2-40B4-BE49-F238E27FC236}">
                <a16:creationId xmlns:a16="http://schemas.microsoft.com/office/drawing/2014/main" id="{B3014F42-B77F-4372-8C08-57E2E89F71DA}"/>
              </a:ext>
            </a:extLst>
          </p:cNvPr>
          <p:cNvCxnSpPr/>
          <p:nvPr/>
        </p:nvCxnSpPr>
        <p:spPr>
          <a:xfrm flipH="1">
            <a:off x="8584240" y="2338403"/>
            <a:ext cx="33528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2F5C9388-DB63-48B3-BD46-9155545A8E25}"/>
              </a:ext>
            </a:extLst>
          </p:cNvPr>
          <p:cNvSpPr txBox="1"/>
          <p:nvPr/>
        </p:nvSpPr>
        <p:spPr>
          <a:xfrm>
            <a:off x="8900522" y="2153737"/>
            <a:ext cx="2323072" cy="369332"/>
          </a:xfrm>
          <a:prstGeom prst="rect">
            <a:avLst/>
          </a:prstGeom>
          <a:noFill/>
        </p:spPr>
        <p:txBody>
          <a:bodyPr wrap="none" rtlCol="0">
            <a:spAutoFit/>
          </a:bodyPr>
          <a:lstStyle/>
          <a:p>
            <a:r>
              <a:rPr lang="en-US" sz="900" b="1"/>
              <a:t>SpectrumItem</a:t>
            </a:r>
            <a:r>
              <a:rPr lang="en-US" sz="900"/>
              <a:t> inherits from </a:t>
            </a:r>
            <a:r>
              <a:rPr lang="en-US" sz="900" b="1"/>
              <a:t>Spectrum</a:t>
            </a:r>
            <a:r>
              <a:rPr lang="en-US" sz="900"/>
              <a:t>,</a:t>
            </a:r>
          </a:p>
          <a:p>
            <a:r>
              <a:rPr lang="en-US" sz="900"/>
              <a:t>so it shares the same methods with Spectrum</a:t>
            </a:r>
            <a:endParaRPr lang="cs-CZ" sz="900"/>
          </a:p>
        </p:txBody>
      </p:sp>
    </p:spTree>
    <p:extLst>
      <p:ext uri="{BB962C8B-B14F-4D97-AF65-F5344CB8AC3E}">
        <p14:creationId xmlns:p14="http://schemas.microsoft.com/office/powerpoint/2010/main" val="723169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968DEA-21E7-441E-86FF-137D34A85F53}"/>
                  </a:ext>
                </a:extLst>
              </p:cNvPr>
              <p:cNvSpPr txBox="1"/>
              <p:nvPr/>
            </p:nvSpPr>
            <p:spPr>
              <a:xfrm>
                <a:off x="49905" y="592441"/>
                <a:ext cx="12092189" cy="770339"/>
              </a:xfrm>
              <a:prstGeom prst="rect">
                <a:avLst/>
              </a:prstGeom>
              <a:noFill/>
            </p:spPr>
            <p:txBody>
              <a:bodyPr wrap="square" rtlCol="0">
                <a:spAutoFit/>
              </a:bodyPr>
              <a:lstStyle/>
              <a:p>
                <a:pPr marL="171450" indent="-171450">
                  <a:buFont typeface="Arial" panose="020B0604020202020204" pitchFamily="34" charset="0"/>
                  <a:buChar char="•"/>
                </a:pPr>
                <a:r>
                  <a:rPr lang="en-US" sz="1100" dirty="0"/>
                  <a:t>More complicated transformations, </a:t>
                </a:r>
                <a:r>
                  <a:rPr lang="en-US" sz="1100" dirty="0" err="1"/>
                  <a:t>eg.</a:t>
                </a:r>
                <a:r>
                  <a:rPr lang="en-US" sz="1100" dirty="0"/>
                  <a:t> </a:t>
                </a:r>
                <a14:m>
                  <m:oMath xmlns:m="http://schemas.openxmlformats.org/officeDocument/2006/math">
                    <m:r>
                      <a:rPr lang="en-US" sz="1100" b="0" i="1" smtClean="0">
                        <a:latin typeface="Cambria Math" panose="02040503050406030204" pitchFamily="18" charset="0"/>
                      </a:rPr>
                      <m:t>1−</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10</m:t>
                        </m:r>
                      </m:e>
                      <m:sup>
                        <m:r>
                          <a:rPr lang="en-US" sz="1100" b="0" i="1" smtClean="0">
                            <a:latin typeface="Cambria Math" panose="02040503050406030204" pitchFamily="18" charset="0"/>
                          </a:rPr>
                          <m:t>−</m:t>
                        </m:r>
                        <m:r>
                          <a:rPr lang="en-US" sz="1100" b="0" i="1" smtClean="0">
                            <a:latin typeface="Cambria Math" panose="02040503050406030204" pitchFamily="18" charset="0"/>
                          </a:rPr>
                          <m:t>𝐴</m:t>
                        </m:r>
                      </m:sup>
                    </m:sSup>
                    <m:r>
                      <a:rPr lang="en-US" sz="1100" b="0" i="0" smtClean="0">
                        <a:latin typeface="Cambria Math" panose="02040503050406030204" pitchFamily="18" charset="0"/>
                      </a:rPr>
                      <m:t> </m:t>
                    </m:r>
                  </m:oMath>
                </a14:m>
                <a:r>
                  <a:rPr lang="en-US" sz="1100"/>
                  <a:t>(fraction of absorbed light), </a:t>
                </a:r>
                <a:r>
                  <a:rPr lang="en-US" sz="1100" dirty="0"/>
                  <a:t>can be performed as easily as simple ones. ** is operator for power in Python. Here, the degree of abstraction is pretty significant. We are performing operation on a group of spectra. The operation </a:t>
                </a:r>
                <a14:m>
                  <m:oMath xmlns:m="http://schemas.openxmlformats.org/officeDocument/2006/math">
                    <m:r>
                      <a:rPr lang="en-US" sz="1100" b="0" i="1" smtClean="0">
                        <a:latin typeface="Cambria Math" panose="02040503050406030204" pitchFamily="18" charset="0"/>
                      </a:rPr>
                      <m:t>1−</m:t>
                    </m:r>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10</m:t>
                        </m:r>
                      </m:e>
                      <m:sup>
                        <m:r>
                          <a:rPr lang="en-US" sz="1100" b="0" i="1" smtClean="0">
                            <a:latin typeface="Cambria Math" panose="02040503050406030204" pitchFamily="18" charset="0"/>
                          </a:rPr>
                          <m:t>−</m:t>
                        </m:r>
                        <m:r>
                          <a:rPr lang="en-US" sz="1100" b="0" i="1" smtClean="0">
                            <a:latin typeface="Cambria Math" panose="02040503050406030204" pitchFamily="18" charset="0"/>
                          </a:rPr>
                          <m:t>𝐴</m:t>
                        </m:r>
                      </m:sup>
                    </m:sSup>
                  </m:oMath>
                </a14:m>
                <a:r>
                  <a:rPr lang="en-US" sz="1100" dirty="0"/>
                  <a:t> is performed for every y value of each spectrum in the group, in total 601 * 59 calculations (actually many more, because this operation is </a:t>
                </a:r>
                <a:r>
                  <a:rPr lang="en-US" sz="1100" dirty="0" err="1"/>
                  <a:t>splitted</a:t>
                </a:r>
                <a:r>
                  <a:rPr lang="en-US" sz="1100" dirty="0"/>
                  <a:t> internally into 3 separate operations – negation, then power and lastly subtraction). In Excel, we would have to make a matrix of 601 </a:t>
                </a:r>
                <a:r>
                  <a:rPr lang="cs-CZ" sz="1100" dirty="0"/>
                  <a:t>x</a:t>
                </a:r>
                <a:r>
                  <a:rPr lang="en-US" sz="1100" dirty="0"/>
                  <a:t> 59 absorbances and then perform operation on each </a:t>
                </a:r>
                <a:r>
                  <a:rPr lang="cs-CZ" sz="1100" dirty="0"/>
                  <a:t>cell</a:t>
                </a:r>
                <a:r>
                  <a:rPr lang="en-US" sz="1100" dirty="0"/>
                  <a:t>.</a:t>
                </a:r>
                <a:endParaRPr lang="cs-CZ" sz="900" dirty="0"/>
              </a:p>
            </p:txBody>
          </p:sp>
        </mc:Choice>
        <mc:Fallback xmlns="">
          <p:sp>
            <p:nvSpPr>
              <p:cNvPr id="5" name="TextBox 4">
                <a:extLst>
                  <a:ext uri="{FF2B5EF4-FFF2-40B4-BE49-F238E27FC236}">
                    <a16:creationId xmlns:a16="http://schemas.microsoft.com/office/drawing/2014/main" id="{EB968DEA-21E7-441E-86FF-137D34A85F53}"/>
                  </a:ext>
                </a:extLst>
              </p:cNvPr>
              <p:cNvSpPr txBox="1">
                <a:spLocks noRot="1" noChangeAspect="1" noMove="1" noResize="1" noEditPoints="1" noAdjustHandles="1" noChangeArrowheads="1" noChangeShapeType="1" noTextEdit="1"/>
              </p:cNvSpPr>
              <p:nvPr/>
            </p:nvSpPr>
            <p:spPr>
              <a:xfrm>
                <a:off x="49905" y="592441"/>
                <a:ext cx="12092189" cy="770339"/>
              </a:xfrm>
              <a:prstGeom prst="rect">
                <a:avLst/>
              </a:prstGeom>
              <a:blipFill>
                <a:blip r:embed="rId3"/>
                <a:stretch>
                  <a:fillRect b="-3937"/>
                </a:stretch>
              </a:blipFill>
            </p:spPr>
            <p:txBody>
              <a:bodyPr/>
              <a:lstStyle/>
              <a:p>
                <a:r>
                  <a:rPr lang="cs-CZ">
                    <a:noFill/>
                  </a:rPr>
                  <a:t> </a:t>
                </a:r>
              </a:p>
            </p:txBody>
          </p:sp>
        </mc:Fallback>
      </mc:AlternateContent>
      <p:pic>
        <p:nvPicPr>
          <p:cNvPr id="10" name="Picture 9">
            <a:extLst>
              <a:ext uri="{FF2B5EF4-FFF2-40B4-BE49-F238E27FC236}">
                <a16:creationId xmlns:a16="http://schemas.microsoft.com/office/drawing/2014/main" id="{55E593EF-674D-4DD0-B3DC-7F169C0B7B74}"/>
              </a:ext>
            </a:extLst>
          </p:cNvPr>
          <p:cNvPicPr>
            <a:picLocks noChangeAspect="1"/>
          </p:cNvPicPr>
          <p:nvPr/>
        </p:nvPicPr>
        <p:blipFill>
          <a:blip r:embed="rId4"/>
          <a:stretch>
            <a:fillRect/>
          </a:stretch>
        </p:blipFill>
        <p:spPr>
          <a:xfrm>
            <a:off x="1611251" y="1278141"/>
            <a:ext cx="8601539" cy="5485413"/>
          </a:xfrm>
          <a:prstGeom prst="rect">
            <a:avLst/>
          </a:prstGeom>
        </p:spPr>
      </p:pic>
      <p:sp>
        <p:nvSpPr>
          <p:cNvPr id="8" name="TextBox 7">
            <a:extLst>
              <a:ext uri="{FF2B5EF4-FFF2-40B4-BE49-F238E27FC236}">
                <a16:creationId xmlns:a16="http://schemas.microsoft.com/office/drawing/2014/main" id="{0CDB0176-1BDD-4EBD-BEFE-1533E88DA756}"/>
              </a:ext>
            </a:extLst>
          </p:cNvPr>
          <p:cNvSpPr txBox="1"/>
          <p:nvPr/>
        </p:nvSpPr>
        <p:spPr>
          <a:xfrm>
            <a:off x="413487" y="215414"/>
            <a:ext cx="4494179" cy="461665"/>
          </a:xfrm>
          <a:prstGeom prst="rect">
            <a:avLst/>
          </a:prstGeom>
          <a:noFill/>
        </p:spPr>
        <p:txBody>
          <a:bodyPr wrap="none" rtlCol="0">
            <a:spAutoFit/>
          </a:bodyPr>
          <a:lstStyle/>
          <a:p>
            <a:r>
              <a:rPr lang="en-US" sz="2400" b="1"/>
              <a:t>Console and simple computations</a:t>
            </a:r>
            <a:endParaRPr lang="cs-CZ" sz="2400" b="1" dirty="0"/>
          </a:p>
        </p:txBody>
      </p:sp>
      <p:cxnSp>
        <p:nvCxnSpPr>
          <p:cNvPr id="3" name="Straight Arrow Connector 2">
            <a:extLst>
              <a:ext uri="{FF2B5EF4-FFF2-40B4-BE49-F238E27FC236}">
                <a16:creationId xmlns:a16="http://schemas.microsoft.com/office/drawing/2014/main" id="{968C2694-C360-4911-9B4A-BDCDFB45AEC2}"/>
              </a:ext>
            </a:extLst>
          </p:cNvPr>
          <p:cNvCxnSpPr/>
          <p:nvPr/>
        </p:nvCxnSpPr>
        <p:spPr>
          <a:xfrm flipH="1">
            <a:off x="5024761" y="4678532"/>
            <a:ext cx="5459767" cy="8966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85C41E79-6C2F-4595-BA8E-7507D0843E22}"/>
              </a:ext>
            </a:extLst>
          </p:cNvPr>
          <p:cNvSpPr txBox="1"/>
          <p:nvPr/>
        </p:nvSpPr>
        <p:spPr>
          <a:xfrm>
            <a:off x="10550291" y="4186689"/>
            <a:ext cx="1641709" cy="1600438"/>
          </a:xfrm>
          <a:prstGeom prst="rect">
            <a:avLst/>
          </a:prstGeom>
          <a:noFill/>
        </p:spPr>
        <p:txBody>
          <a:bodyPr wrap="square" rtlCol="0">
            <a:spAutoFit/>
          </a:bodyPr>
          <a:lstStyle/>
          <a:p>
            <a:r>
              <a:rPr lang="en-US" sz="1400"/>
              <a:t>this is for </a:t>
            </a:r>
            <a:r>
              <a:rPr lang="en-US" sz="1400" b="1"/>
              <a:t>autoscale</a:t>
            </a:r>
            <a:r>
              <a:rPr lang="en-US" sz="1400"/>
              <a:t>, by clicking this, the autoscale will be ON till you manually change the scale or pan the plot</a:t>
            </a:r>
            <a:endParaRPr lang="cs-CZ" sz="1400"/>
          </a:p>
        </p:txBody>
      </p:sp>
    </p:spTree>
    <p:extLst>
      <p:ext uri="{BB962C8B-B14F-4D97-AF65-F5344CB8AC3E}">
        <p14:creationId xmlns:p14="http://schemas.microsoft.com/office/powerpoint/2010/main" val="20191902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6224</TotalTime>
  <Words>4999</Words>
  <Application>Microsoft Office PowerPoint</Application>
  <PresentationFormat>Widescreen</PresentationFormat>
  <Paragraphs>322</Paragraphs>
  <Slides>20</Slides>
  <Notes>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9" baseType="lpstr">
      <vt:lpstr>Arial</vt:lpstr>
      <vt:lpstr>Calibri</vt:lpstr>
      <vt:lpstr>Calibri Light</vt:lpstr>
      <vt:lpstr>Cambria Math</vt:lpstr>
      <vt:lpstr>Consolas</vt:lpstr>
      <vt:lpstr>Courier New</vt:lpstr>
      <vt:lpstr>Wingdings</vt:lpstr>
      <vt:lpstr>Office Theme</vt:lpstr>
      <vt:lpstr>CS ChemDraw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Dominik</dc:creator>
  <cp:lastModifiedBy>Dominik</cp:lastModifiedBy>
  <cp:revision>185</cp:revision>
  <cp:lastPrinted>2019-05-14T15:53:33Z</cp:lastPrinted>
  <dcterms:created xsi:type="dcterms:W3CDTF">2019-03-27T03:26:20Z</dcterms:created>
  <dcterms:modified xsi:type="dcterms:W3CDTF">2019-05-15T12:30:29Z</dcterms:modified>
</cp:coreProperties>
</file>